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29.xml" ContentType="application/vnd.openxmlformats-officedocument.presentationml.slide+xml"/>
  <Override PartName="/ppt/theme/theme5.xml" ContentType="application/vnd.openxmlformats-officedocument.theme+xml"/>
  <Override PartName="/ppt/notesSlides/notesSlide2.xml" ContentType="application/vnd.openxmlformats-officedocument.presentationml.notesSlide+xml"/>
  <Override PartName="/ppt/tags/tag8.xml" ContentType="application/vnd.openxmlformats-officedocument.presentationml.tags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ags/tag4.xml" ContentType="application/vnd.openxmlformats-officedocument.presentationml.tags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27.xml" ContentType="application/vnd.openxmlformats-officedocument.presentationml.notesSlide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20.xml" ContentType="application/vnd.openxmlformats-officedocument.presentationml.slideLayout+xml"/>
  <Override PartName="/ppt/notesSlides/notesSlide23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tags/tag14.xml" ContentType="application/vnd.openxmlformats-officedocument.presentationml.tags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tags/tag12.xml" ContentType="application/vnd.openxmlformats-officedocument.presentationml.tags+xml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Default Extension="png" ContentType="image/png"/>
  <Override PartName="/ppt/slideLayouts/slideLayout7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tags/tag7.xml" ContentType="application/vnd.openxmlformats-officedocument.presentationml.tags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Layouts/slideLayout18.xml" ContentType="application/vnd.openxmlformats-officedocument.presentationml.slideLayout+xml"/>
  <Override PartName="/ppt/tags/tag5.xml" ContentType="application/vnd.openxmlformats-officedocument.presentationml.tags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slideLayouts/slideLayout16.xml" ContentType="application/vnd.openxmlformats-officedocument.presentationml.slideLayout+xml"/>
  <Override PartName="/ppt/tags/tag3.xml" ContentType="application/vnd.openxmlformats-officedocument.presentationml.tags+xml"/>
  <Default Extension="emf" ContentType="image/x-emf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tags/tag1.xml" ContentType="application/vnd.openxmlformats-officedocument.presentationml.tags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Default Extension="wdp" ContentType="image/vnd.ms-photo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6.xml" ContentType="application/vnd.openxmlformats-officedocument.presentationml.notesSlide+xml"/>
  <Override PartName="/ppt/tags/tag13.xml" ContentType="application/vnd.openxmlformats-officedocument.presentationml.tags+xml"/>
  <Override PartName="/ppt/slides/slide8.xml" ContentType="application/vnd.openxmlformats-officedocument.presentationml.slide+xml"/>
  <Override PartName="/ppt/notesSlides/notesSlide4.xml" ContentType="application/vnd.openxmlformats-officedocument.presentationml.notesSlide+xml"/>
  <Override PartName="/ppt/tags/tag11.xml" ContentType="application/vnd.openxmlformats-officedocument.presentationml.tags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ags/tag6.xml" ContentType="application/vnd.openxmlformats-officedocument.presentationml.tags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notesSlides/notesSlide29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Layouts/slideLayout15.xml" ContentType="application/vnd.openxmlformats-officedocument.presentationml.slideLayout+xml"/>
  <Override PartName="/ppt/tags/tag2.xml" ContentType="application/vnd.openxmlformats-officedocument.presentationml.tags+xml"/>
  <Override PartName="/ppt/notesSlides/notesSlide18.xml" ContentType="application/vnd.openxmlformats-officedocument.presentationml.notesSlide+xml"/>
  <Default Extension="wmf" ContentType="image/x-wmf"/>
  <Default Extension="rels" ContentType="application/vnd.openxmlformats-package.relationships+xml"/>
  <Override PartName="/ppt/slides/slide23.xml" ContentType="application/vnd.openxmlformats-officedocument.presentationml.slide+xml"/>
  <Override PartName="/ppt/slideLayouts/slideLayout22.xml" ContentType="application/vnd.openxmlformats-officedocument.presentationml.slideLayout+xml"/>
  <Override PartName="/ppt/notesSlides/notesSlide25.xml" ContentType="application/vnd.openxmlformats-officedocument.presentationml.notesSlide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67" r:id="rId2"/>
    <p:sldMasterId id="2147483674" r:id="rId3"/>
    <p:sldMasterId id="2147483681" r:id="rId4"/>
  </p:sldMasterIdLst>
  <p:notesMasterIdLst>
    <p:notesMasterId r:id="rId39"/>
  </p:notesMasterIdLst>
  <p:sldIdLst>
    <p:sldId id="487" r:id="rId5"/>
    <p:sldId id="470" r:id="rId6"/>
    <p:sldId id="468" r:id="rId7"/>
    <p:sldId id="469" r:id="rId8"/>
    <p:sldId id="488" r:id="rId9"/>
    <p:sldId id="489" r:id="rId10"/>
    <p:sldId id="439" r:id="rId11"/>
    <p:sldId id="490" r:id="rId12"/>
    <p:sldId id="471" r:id="rId13"/>
    <p:sldId id="491" r:id="rId14"/>
    <p:sldId id="285" r:id="rId15"/>
    <p:sldId id="492" r:id="rId16"/>
    <p:sldId id="493" r:id="rId17"/>
    <p:sldId id="449" r:id="rId18"/>
    <p:sldId id="494" r:id="rId19"/>
    <p:sldId id="458" r:id="rId20"/>
    <p:sldId id="481" r:id="rId21"/>
    <p:sldId id="297" r:id="rId22"/>
    <p:sldId id="298" r:id="rId23"/>
    <p:sldId id="463" r:id="rId24"/>
    <p:sldId id="437" r:id="rId25"/>
    <p:sldId id="445" r:id="rId26"/>
    <p:sldId id="453" r:id="rId27"/>
    <p:sldId id="451" r:id="rId28"/>
    <p:sldId id="452" r:id="rId29"/>
    <p:sldId id="454" r:id="rId30"/>
    <p:sldId id="455" r:id="rId31"/>
    <p:sldId id="478" r:id="rId32"/>
    <p:sldId id="479" r:id="rId33"/>
    <p:sldId id="486" r:id="rId34"/>
    <p:sldId id="476" r:id="rId35"/>
    <p:sldId id="427" r:id="rId36"/>
    <p:sldId id="428" r:id="rId37"/>
    <p:sldId id="477" r:id="rId38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99C8E5"/>
    <a:srgbClr val="7CBF33"/>
    <a:srgbClr val="D4EDB9"/>
    <a:srgbClr val="B0DD7F"/>
    <a:srgbClr val="FFFF99"/>
    <a:srgbClr val="663300"/>
    <a:srgbClr val="BAA084"/>
    <a:srgbClr val="996600"/>
    <a:srgbClr val="9AD35B"/>
    <a:srgbClr val="8DCE46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46F890A9-2807-4EBB-B81D-B2AA78EC7F39}" styleName="Style foncé 2 - Accentuation 5/Accentuation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7DF18680-E054-41AD-8BC1-D1AEF772440D}" styleName="Style moyen 2 - Accentuation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8A107856-5554-42FB-B03E-39F5DBC370BA}" styleName="Style moyen 4 - Accentuation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334" autoAdjust="0"/>
    <p:restoredTop sz="96650" autoAdjust="0"/>
  </p:normalViewPr>
  <p:slideViewPr>
    <p:cSldViewPr>
      <p:cViewPr varScale="1">
        <p:scale>
          <a:sx n="76" d="100"/>
          <a:sy n="76" d="100"/>
        </p:scale>
        <p:origin x="-750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AEDE41B-972F-43FC-A481-C9F42B77942A}" type="datetimeFigureOut">
              <a:rPr lang="fr-FR" smtClean="0"/>
              <a:pPr/>
              <a:t>09/04/2013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9A622B-F465-4E7F-A74D-DB7D905996F9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3783347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0179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fr-FR" dirty="0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22AEA02-8A2B-4B7F-9D7D-A3C2A62D7347}" type="slidenum">
              <a:rPr lang="fr-FR" smtClean="0">
                <a:solidFill>
                  <a:prstClr val="black"/>
                </a:solidFill>
              </a:rPr>
              <a:pPr>
                <a:defRPr/>
              </a:pPr>
              <a:t>1</a:t>
            </a:fld>
            <a:endParaRPr lang="fr-FR" dirty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920212" y="686425"/>
            <a:ext cx="5017576" cy="3427714"/>
          </a:xfrm>
        </p:spPr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9A622B-F465-4E7F-A74D-DB7D905996F9}" type="slidenum">
              <a:rPr lang="fr-FR" smtClean="0">
                <a:solidFill>
                  <a:prstClr val="black"/>
                </a:solidFill>
              </a:rPr>
              <a:pPr/>
              <a:t>13</a:t>
            </a:fld>
            <a:endParaRPr lang="fr-FR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52025141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725613" y="527050"/>
            <a:ext cx="3411537" cy="2557463"/>
          </a:xfrm>
          <a:ln/>
        </p:spPr>
      </p:sp>
      <p:sp>
        <p:nvSpPr>
          <p:cNvPr id="737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495" y="3267135"/>
            <a:ext cx="5487013" cy="5192486"/>
          </a:xfrm>
          <a:noFill/>
        </p:spPr>
        <p:txBody>
          <a:bodyPr/>
          <a:lstStyle/>
          <a:p>
            <a:pPr>
              <a:lnSpc>
                <a:spcPct val="90000"/>
              </a:lnSpc>
            </a:pPr>
            <a:endParaRPr lang="nl-BE" dirty="0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9A622B-F465-4E7F-A74D-DB7D905996F9}" type="slidenum">
              <a:rPr lang="fr-FR" smtClean="0">
                <a:solidFill>
                  <a:prstClr val="black"/>
                </a:solidFill>
              </a:rPr>
              <a:pPr/>
              <a:t>15</a:t>
            </a:fld>
            <a:endParaRPr lang="fr-F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1716249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9A622B-F465-4E7F-A74D-DB7D905996F9}" type="slidenum">
              <a:rPr lang="fr-FR" smtClean="0"/>
              <a:pPr/>
              <a:t>16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121716249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9A622B-F465-4E7F-A74D-DB7D905996F9}" type="slidenum">
              <a:rPr lang="fr-FR" smtClean="0">
                <a:solidFill>
                  <a:prstClr val="black"/>
                </a:solidFill>
              </a:rPr>
              <a:pPr/>
              <a:t>17</a:t>
            </a:fld>
            <a:endParaRPr lang="fr-FR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52025141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9A622B-F465-4E7F-A74D-DB7D905996F9}" type="slidenum">
              <a:rPr lang="fr-FR" smtClean="0"/>
              <a:pPr/>
              <a:t>18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185902114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9A622B-F465-4E7F-A74D-DB7D905996F9}" type="slidenum">
              <a:rPr lang="fr-FR" smtClean="0"/>
              <a:pPr/>
              <a:t>19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113133505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9A622B-F465-4E7F-A74D-DB7D905996F9}" type="slidenum">
              <a:rPr lang="fr-FR" smtClean="0"/>
              <a:pPr/>
              <a:t>20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254427445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9A622B-F465-4E7F-A74D-DB7D905996F9}" type="slidenum">
              <a:rPr lang="fr-FR" smtClean="0"/>
              <a:pPr/>
              <a:t>21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285251177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9A622B-F465-4E7F-A74D-DB7D905996F9}" type="slidenum">
              <a:rPr lang="fr-FR" smtClean="0">
                <a:solidFill>
                  <a:prstClr val="black"/>
                </a:solidFill>
              </a:rPr>
              <a:pPr/>
              <a:t>22</a:t>
            </a:fld>
            <a:endParaRPr lang="fr-F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6760534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 smtClean="0"/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9A622B-F465-4E7F-A74D-DB7D905996F9}" type="slidenum">
              <a:rPr lang="fr-FR" smtClean="0">
                <a:solidFill>
                  <a:prstClr val="black"/>
                </a:solidFill>
              </a:rPr>
              <a:pPr/>
              <a:t>3</a:t>
            </a:fld>
            <a:endParaRPr lang="fr-FR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67605344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9A622B-F465-4E7F-A74D-DB7D905996F9}" type="slidenum">
              <a:rPr lang="fr-FR" smtClean="0">
                <a:solidFill>
                  <a:prstClr val="black"/>
                </a:solidFill>
              </a:rPr>
              <a:pPr/>
              <a:t>23</a:t>
            </a:fld>
            <a:endParaRPr lang="fr-F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67605344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9A622B-F465-4E7F-A74D-DB7D905996F9}" type="slidenum">
              <a:rPr lang="fr-FR" smtClean="0">
                <a:solidFill>
                  <a:prstClr val="black"/>
                </a:solidFill>
              </a:rPr>
              <a:pPr/>
              <a:t>24</a:t>
            </a:fld>
            <a:endParaRPr lang="fr-F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67605344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baseline="0" dirty="0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9A622B-F465-4E7F-A74D-DB7D905996F9}" type="slidenum">
              <a:rPr lang="fr-FR" smtClean="0">
                <a:solidFill>
                  <a:prstClr val="black"/>
                </a:solidFill>
              </a:rPr>
              <a:pPr/>
              <a:t>25</a:t>
            </a:fld>
            <a:endParaRPr lang="fr-F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676053447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9A622B-F465-4E7F-A74D-DB7D905996F9}" type="slidenum">
              <a:rPr lang="fr-FR" smtClean="0">
                <a:solidFill>
                  <a:prstClr val="black"/>
                </a:solidFill>
              </a:rPr>
              <a:pPr/>
              <a:t>26</a:t>
            </a:fld>
            <a:endParaRPr lang="fr-F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676053447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9A622B-F465-4E7F-A74D-DB7D905996F9}" type="slidenum">
              <a:rPr lang="fr-FR" smtClean="0">
                <a:solidFill>
                  <a:prstClr val="black"/>
                </a:solidFill>
              </a:rPr>
              <a:pPr/>
              <a:t>27</a:t>
            </a:fld>
            <a:endParaRPr lang="fr-F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676053447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9A622B-F465-4E7F-A74D-DB7D905996F9}" type="slidenum">
              <a:rPr lang="fr-FR" smtClean="0">
                <a:solidFill>
                  <a:prstClr val="black"/>
                </a:solidFill>
              </a:rPr>
              <a:pPr/>
              <a:t>28</a:t>
            </a:fld>
            <a:endParaRPr lang="fr-F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010229671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727200" y="527050"/>
            <a:ext cx="3408363" cy="2557463"/>
          </a:xfrm>
          <a:ln/>
        </p:spPr>
      </p:sp>
      <p:sp>
        <p:nvSpPr>
          <p:cNvPr id="1044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495" y="3267135"/>
            <a:ext cx="5487013" cy="5192486"/>
          </a:xfrm>
          <a:noFill/>
        </p:spPr>
        <p:txBody>
          <a:bodyPr/>
          <a:lstStyle/>
          <a:p>
            <a:endParaRPr lang="de-CH" dirty="0" smtClean="0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9A622B-F465-4E7F-A74D-DB7D905996F9}" type="slidenum">
              <a:rPr lang="fr-FR" smtClean="0"/>
              <a:pPr/>
              <a:t>30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1728020327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err="1" smtClean="0"/>
              <a:t>Vehicule</a:t>
            </a:r>
            <a:r>
              <a:rPr lang="fr-FR" dirty="0" smtClean="0"/>
              <a:t> plu gros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9A622B-F465-4E7F-A74D-DB7D905996F9}" type="slidenum">
              <a:rPr lang="fr-FR" smtClean="0">
                <a:solidFill>
                  <a:prstClr val="black"/>
                </a:solidFill>
              </a:rPr>
              <a:pPr/>
              <a:t>31</a:t>
            </a:fld>
            <a:endParaRPr lang="fr-F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204564009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9A622B-F465-4E7F-A74D-DB7D905996F9}" type="slidenum">
              <a:rPr lang="fr-FR" smtClean="0">
                <a:solidFill>
                  <a:prstClr val="black"/>
                </a:solidFill>
              </a:rPr>
              <a:pPr/>
              <a:t>32</a:t>
            </a:fld>
            <a:endParaRPr lang="fr-F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67605344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9A622B-F465-4E7F-A74D-DB7D905996F9}" type="slidenum">
              <a:rPr lang="fr-FR" smtClean="0"/>
              <a:pPr/>
              <a:t>4</a:t>
            </a:fld>
            <a:endParaRPr lang="fr-FR" dirty="0"/>
          </a:p>
        </p:txBody>
      </p:sp>
    </p:spTree>
    <p:extLst>
      <p:ext uri="{BB962C8B-B14F-4D97-AF65-F5344CB8AC3E}">
        <p14:creationId xmlns="" xmlns:p14="http://schemas.microsoft.com/office/powerpoint/2010/main" val="2533707266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9A622B-F465-4E7F-A74D-DB7D905996F9}" type="slidenum">
              <a:rPr lang="fr-FR" smtClean="0">
                <a:solidFill>
                  <a:prstClr val="black"/>
                </a:solidFill>
              </a:rPr>
              <a:pPr/>
              <a:t>33</a:t>
            </a:fld>
            <a:endParaRPr lang="fr-F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676053447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  <a:r>
              <a:rPr lang="fr-FR" dirty="0" smtClean="0"/>
              <a:t/>
            </a:r>
            <a:br>
              <a:rPr lang="fr-FR" dirty="0" smtClean="0"/>
            </a:br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9A622B-F465-4E7F-A74D-DB7D905996F9}" type="slidenum">
              <a:rPr lang="fr-FR" smtClean="0"/>
              <a:pPr/>
              <a:t>34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11389575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9A622B-F465-4E7F-A74D-DB7D905996F9}" type="slidenum">
              <a:rPr lang="fr-FR" smtClean="0"/>
              <a:pPr/>
              <a:t>5</a:t>
            </a:fld>
            <a:endParaRPr lang="fr-FR" dirty="0"/>
          </a:p>
        </p:txBody>
      </p:sp>
    </p:spTree>
    <p:extLst>
      <p:ext uri="{BB962C8B-B14F-4D97-AF65-F5344CB8AC3E}">
        <p14:creationId xmlns="" xmlns:p14="http://schemas.microsoft.com/office/powerpoint/2010/main" val="28875189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9A622B-F465-4E7F-A74D-DB7D905996F9}" type="slidenum">
              <a:rPr lang="fr-FR" smtClean="0"/>
              <a:pPr/>
              <a:t>6</a:t>
            </a:fld>
            <a:endParaRPr lang="fr-FR" dirty="0"/>
          </a:p>
        </p:txBody>
      </p:sp>
    </p:spTree>
    <p:extLst>
      <p:ext uri="{BB962C8B-B14F-4D97-AF65-F5344CB8AC3E}">
        <p14:creationId xmlns="" xmlns:p14="http://schemas.microsoft.com/office/powerpoint/2010/main" val="28875189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Electricité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à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partir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de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Gaz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naturel : 1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MWh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PCS = 0,077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tep</a:t>
            </a:r>
            <a:endParaRPr lang="en-US" sz="1200" b="0" i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9A622B-F465-4E7F-A74D-DB7D905996F9}" type="slidenum">
              <a:rPr lang="fr-FR" smtClean="0">
                <a:solidFill>
                  <a:prstClr val="black"/>
                </a:solidFill>
              </a:rPr>
              <a:pPr/>
              <a:t>7</a:t>
            </a:fld>
            <a:endParaRPr lang="fr-FR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74958138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9A622B-F465-4E7F-A74D-DB7D905996F9}" type="slidenum">
              <a:rPr lang="fr-FR" smtClean="0"/>
              <a:pPr/>
              <a:t>8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2576541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9A622B-F465-4E7F-A74D-DB7D905996F9}" type="slidenum">
              <a:rPr lang="fr-FR" smtClean="0">
                <a:solidFill>
                  <a:prstClr val="black"/>
                </a:solidFill>
              </a:rPr>
              <a:pPr/>
              <a:t>10</a:t>
            </a:fld>
            <a:endParaRPr lang="fr-FR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85500517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9A622B-F465-4E7F-A74D-DB7D905996F9}" type="slidenum">
              <a:rPr lang="fr-FR" smtClean="0"/>
              <a:pPr/>
              <a:t>12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19266379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14"/>
          <p:cNvSpPr txBox="1">
            <a:spLocks noChangeArrowheads="1"/>
          </p:cNvSpPr>
          <p:nvPr/>
        </p:nvSpPr>
        <p:spPr bwMode="auto">
          <a:xfrm>
            <a:off x="8459807" y="115888"/>
            <a:ext cx="5048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endParaRPr lang="fr-FR" sz="1600">
              <a:solidFill>
                <a:srgbClr val="00386B"/>
              </a:solidFill>
            </a:endParaRPr>
          </a:p>
        </p:txBody>
      </p:sp>
      <p:pic>
        <p:nvPicPr>
          <p:cNvPr id="5" name="Image 17" descr="club biogaz .tif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72201" y="142875"/>
            <a:ext cx="3444875" cy="1127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774" name="Rectangle 6"/>
          <p:cNvSpPr>
            <a:spLocks noGrp="1" noChangeArrowheads="1"/>
          </p:cNvSpPr>
          <p:nvPr>
            <p:ph type="ctrTitle"/>
          </p:nvPr>
        </p:nvSpPr>
        <p:spPr>
          <a:xfrm>
            <a:off x="1443040" y="1480322"/>
            <a:ext cx="7239000" cy="1732657"/>
          </a:xfrm>
        </p:spPr>
        <p:txBody>
          <a:bodyPr/>
          <a:lstStyle>
            <a:lvl1pPr>
              <a:defRPr lang="fr-FR" sz="3000" b="1" dirty="0">
                <a:solidFill>
                  <a:srgbClr val="24B9CA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l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FR" dirty="0" smtClean="0"/>
              <a:t>Cliquez pour modifier le style du titre</a:t>
            </a:r>
            <a:endParaRPr lang="fr-FR" dirty="0"/>
          </a:p>
        </p:txBody>
      </p:sp>
      <p:sp>
        <p:nvSpPr>
          <p:cNvPr id="32775" name="Rectangle 7"/>
          <p:cNvSpPr>
            <a:spLocks noGrp="1" noChangeArrowheads="1"/>
          </p:cNvSpPr>
          <p:nvPr>
            <p:ph type="subTitle" idx="1"/>
          </p:nvPr>
        </p:nvSpPr>
        <p:spPr>
          <a:xfrm>
            <a:off x="1443040" y="3427413"/>
            <a:ext cx="72390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b="1"/>
            </a:lvl1pPr>
          </a:lstStyle>
          <a:p>
            <a:r>
              <a:rPr lang="fr-FR" dirty="0" smtClean="0"/>
              <a:t>Cliquez pour modifier le style des sous-titres du masque</a:t>
            </a:r>
            <a:endParaRPr lang="fr-FR" dirty="0"/>
          </a:p>
        </p:txBody>
      </p:sp>
      <p:sp>
        <p:nvSpPr>
          <p:cNvPr id="8" name="Rectangle 7"/>
          <p:cNvSpPr/>
          <p:nvPr userDrawn="1"/>
        </p:nvSpPr>
        <p:spPr bwMode="auto">
          <a:xfrm>
            <a:off x="251520" y="828000"/>
            <a:ext cx="360000" cy="4320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fr-FR">
              <a:solidFill>
                <a:srgbClr val="000000"/>
              </a:solidFill>
            </a:endParaRPr>
          </a:p>
        </p:txBody>
      </p:sp>
      <p:sp>
        <p:nvSpPr>
          <p:cNvPr id="15" name="Espace réservé du numéro de diapositive 10"/>
          <p:cNvSpPr txBox="1">
            <a:spLocks/>
          </p:cNvSpPr>
          <p:nvPr userDrawn="1"/>
        </p:nvSpPr>
        <p:spPr>
          <a:xfrm>
            <a:off x="8316416" y="6448401"/>
            <a:ext cx="571500" cy="365125"/>
          </a:xfrm>
          <a:prstGeom prst="rect">
            <a:avLst/>
          </a:prstGeom>
        </p:spPr>
        <p:txBody>
          <a:bodyPr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0247003-00E7-45E5-874A-A3F633C5037C}" type="slidenum">
              <a:rPr lang="fr-FR" smtClean="0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‹N°›</a:t>
            </a:fld>
            <a:endParaRPr lang="fr-FR" dirty="0">
              <a:solidFill>
                <a:srgbClr val="000000">
                  <a:tint val="75000"/>
                </a:srgbClr>
              </a:solidFill>
            </a:endParaRPr>
          </a:p>
        </p:txBody>
      </p:sp>
      <p:pic>
        <p:nvPicPr>
          <p:cNvPr id="16" name="Image 2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5688000"/>
            <a:ext cx="9117013" cy="8640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1763789" y="6448575"/>
            <a:ext cx="11969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1C5E157-BB44-488A-A759-75B9E6AD2DF2}" type="datetimeFigureOut">
              <a:rPr lang="fr-FR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09/04/2013</a:t>
            </a:fld>
            <a:endParaRPr lang="fr-FR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19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1" y="6453338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fr-FR" dirty="0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249159284"/>
      </p:ext>
    </p:extLst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fr-FR" sz="2600" b="1" dirty="0">
                <a:solidFill>
                  <a:srgbClr val="24B9CA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l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FR" dirty="0" smtClean="0"/>
              <a:t>Cliquez pour modifier le style du titre</a:t>
            </a:r>
            <a:endParaRPr lang="fr-FR" dirty="0"/>
          </a:p>
        </p:txBody>
      </p:sp>
    </p:spTree>
    <p:extLst>
      <p:ext uri="{BB962C8B-B14F-4D97-AF65-F5344CB8AC3E}">
        <p14:creationId xmlns="" xmlns:p14="http://schemas.microsoft.com/office/powerpoint/2010/main" val="1900084519"/>
      </p:ext>
    </p:extLst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. Text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/>
          <p:cNvSpPr>
            <a:spLocks noGrp="1"/>
          </p:cNvSpPr>
          <p:nvPr>
            <p:ph type="body" sz="half" idx="1"/>
          </p:nvPr>
        </p:nvSpPr>
        <p:spPr>
          <a:xfrm>
            <a:off x="467544" y="1052736"/>
            <a:ext cx="3919538" cy="5051226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 algn="l" rtl="0" eaLnBrk="0" fontAlgn="base" hangingPunct="0">
              <a:spcAft>
                <a:spcPct val="0"/>
              </a:spcAft>
              <a:defRPr lang="fr-FR" b="0" dirty="0" smtClean="0">
                <a:solidFill>
                  <a:srgbClr val="00386B"/>
                </a:solidFill>
                <a:latin typeface="+mn-lt"/>
                <a:ea typeface="+mn-ea"/>
                <a:cs typeface="+mn-cs"/>
              </a:defRPr>
            </a:lvl1pPr>
            <a:lvl2pPr algn="l" rtl="0" eaLnBrk="0" fontAlgn="base" hangingPunct="0">
              <a:spcAft>
                <a:spcPct val="0"/>
              </a:spcAft>
              <a:defRPr lang="fr-FR" b="0" dirty="0" smtClean="0">
                <a:solidFill>
                  <a:srgbClr val="00386B"/>
                </a:solidFill>
                <a:latin typeface="+mn-lt"/>
                <a:ea typeface="+mn-ea"/>
                <a:cs typeface="+mn-cs"/>
              </a:defRPr>
            </a:lvl2pPr>
            <a:lvl3pPr algn="l" rtl="0" eaLnBrk="0" fontAlgn="base" hangingPunct="0">
              <a:spcAft>
                <a:spcPct val="0"/>
              </a:spcAft>
              <a:defRPr lang="fr-FR" b="0" dirty="0" smtClean="0">
                <a:solidFill>
                  <a:srgbClr val="00386B"/>
                </a:solidFill>
                <a:latin typeface="+mn-lt"/>
                <a:ea typeface="+mn-ea"/>
                <a:cs typeface="+mn-cs"/>
              </a:defRPr>
            </a:lvl3pPr>
            <a:lvl4pPr algn="l" rtl="0" eaLnBrk="0" fontAlgn="base" hangingPunct="0">
              <a:spcAft>
                <a:spcPct val="0"/>
              </a:spcAft>
              <a:defRPr lang="fr-FR" b="0" dirty="0" smtClean="0">
                <a:solidFill>
                  <a:srgbClr val="00386B"/>
                </a:solidFill>
                <a:latin typeface="+mn-lt"/>
                <a:ea typeface="+mn-ea"/>
                <a:cs typeface="+mn-cs"/>
              </a:defRPr>
            </a:lvl4pPr>
            <a:lvl5pPr algn="l" rtl="0" eaLnBrk="0" fontAlgn="base" hangingPunct="0">
              <a:spcAft>
                <a:spcPct val="0"/>
              </a:spcAft>
              <a:defRPr lang="fr-FR" b="0" dirty="0">
                <a:solidFill>
                  <a:srgbClr val="00386B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FR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716016" y="1052736"/>
            <a:ext cx="3921125" cy="5051226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 algn="l" rtl="0" eaLnBrk="0" fontAlgn="base" hangingPunct="0">
              <a:spcAft>
                <a:spcPct val="0"/>
              </a:spcAft>
              <a:defRPr lang="fr-FR" b="0" smtClean="0">
                <a:solidFill>
                  <a:srgbClr val="00386B"/>
                </a:solidFill>
                <a:latin typeface="+mn-lt"/>
                <a:ea typeface="+mn-ea"/>
                <a:cs typeface="+mn-cs"/>
              </a:defRPr>
            </a:lvl1pPr>
            <a:lvl2pPr algn="l" rtl="0" eaLnBrk="0" fontAlgn="base" hangingPunct="0">
              <a:spcAft>
                <a:spcPct val="0"/>
              </a:spcAft>
              <a:defRPr lang="fr-FR" b="0" smtClean="0">
                <a:solidFill>
                  <a:srgbClr val="00386B"/>
                </a:solidFill>
                <a:latin typeface="+mn-lt"/>
                <a:ea typeface="+mn-ea"/>
                <a:cs typeface="+mn-cs"/>
              </a:defRPr>
            </a:lvl2pPr>
            <a:lvl3pPr algn="l" rtl="0" eaLnBrk="0" fontAlgn="base" hangingPunct="0">
              <a:spcAft>
                <a:spcPct val="0"/>
              </a:spcAft>
              <a:defRPr lang="fr-FR" b="0" smtClean="0">
                <a:solidFill>
                  <a:srgbClr val="00386B"/>
                </a:solidFill>
                <a:latin typeface="+mn-lt"/>
                <a:ea typeface="+mn-ea"/>
                <a:cs typeface="+mn-cs"/>
              </a:defRPr>
            </a:lvl3pPr>
            <a:lvl4pPr algn="l" rtl="0" eaLnBrk="0" fontAlgn="base" hangingPunct="0">
              <a:spcAft>
                <a:spcPct val="0"/>
              </a:spcAft>
              <a:defRPr lang="fr-FR" b="0" smtClean="0">
                <a:solidFill>
                  <a:srgbClr val="00386B"/>
                </a:solidFill>
                <a:latin typeface="+mn-lt"/>
                <a:ea typeface="+mn-ea"/>
                <a:cs typeface="+mn-cs"/>
              </a:defRPr>
            </a:lvl4pPr>
            <a:lvl5pPr algn="l" rtl="0" eaLnBrk="0" fontAlgn="base" hangingPunct="0">
              <a:spcAft>
                <a:spcPct val="0"/>
              </a:spcAft>
              <a:defRPr lang="fr-FR" b="0">
                <a:solidFill>
                  <a:srgbClr val="00386B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FR" dirty="0"/>
          </a:p>
        </p:txBody>
      </p:sp>
      <p:sp>
        <p:nvSpPr>
          <p:cNvPr id="5" name="Titre 1"/>
          <p:cNvSpPr>
            <a:spLocks noGrp="1"/>
          </p:cNvSpPr>
          <p:nvPr>
            <p:ph type="title"/>
          </p:nvPr>
        </p:nvSpPr>
        <p:spPr>
          <a:xfrm>
            <a:off x="611560" y="116632"/>
            <a:ext cx="8208912" cy="568325"/>
          </a:xfrm>
        </p:spPr>
        <p:txBody>
          <a:bodyPr/>
          <a:lstStyle/>
          <a:p>
            <a:r>
              <a:rPr lang="fr-FR" dirty="0" smtClean="0"/>
              <a:t>Cliquez pour modifier le style du titre</a:t>
            </a:r>
            <a:endParaRPr lang="fr-FR" dirty="0"/>
          </a:p>
        </p:txBody>
      </p:sp>
    </p:spTree>
    <p:extLst>
      <p:ext uri="{BB962C8B-B14F-4D97-AF65-F5344CB8AC3E}">
        <p14:creationId xmlns="" xmlns:p14="http://schemas.microsoft.com/office/powerpoint/2010/main" val="645743105"/>
      </p:ext>
    </p:extLst>
  </p:cSld>
  <p:clrMapOvr>
    <a:masterClrMapping/>
  </p:clrMapOvr>
  <p:transition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358520441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14"/>
          <p:cNvSpPr txBox="1">
            <a:spLocks noChangeArrowheads="1"/>
          </p:cNvSpPr>
          <p:nvPr/>
        </p:nvSpPr>
        <p:spPr bwMode="auto">
          <a:xfrm>
            <a:off x="8459788" y="115888"/>
            <a:ext cx="5048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endParaRPr lang="fr-FR" sz="1600">
              <a:solidFill>
                <a:srgbClr val="00386B"/>
              </a:solidFill>
            </a:endParaRPr>
          </a:p>
        </p:txBody>
      </p:sp>
      <p:pic>
        <p:nvPicPr>
          <p:cNvPr id="5" name="Image 17" descr="club biogaz .tif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72125" y="142875"/>
            <a:ext cx="3444875" cy="1127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774" name="Rectangle 6"/>
          <p:cNvSpPr>
            <a:spLocks noGrp="1" noChangeArrowheads="1"/>
          </p:cNvSpPr>
          <p:nvPr>
            <p:ph type="ctrTitle"/>
          </p:nvPr>
        </p:nvSpPr>
        <p:spPr>
          <a:xfrm>
            <a:off x="1443038" y="1480319"/>
            <a:ext cx="7239000" cy="1732657"/>
          </a:xfrm>
        </p:spPr>
        <p:txBody>
          <a:bodyPr/>
          <a:lstStyle>
            <a:lvl1pPr>
              <a:defRPr lang="fr-FR" sz="3000" b="1" dirty="0">
                <a:solidFill>
                  <a:srgbClr val="24B9CA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l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FR" dirty="0" smtClean="0"/>
              <a:t>Cliquez pour modifier le style du titre</a:t>
            </a:r>
            <a:endParaRPr lang="fr-FR" dirty="0"/>
          </a:p>
        </p:txBody>
      </p:sp>
      <p:sp>
        <p:nvSpPr>
          <p:cNvPr id="32775" name="Rectangle 7"/>
          <p:cNvSpPr>
            <a:spLocks noGrp="1" noChangeArrowheads="1"/>
          </p:cNvSpPr>
          <p:nvPr>
            <p:ph type="subTitle" idx="1"/>
          </p:nvPr>
        </p:nvSpPr>
        <p:spPr>
          <a:xfrm>
            <a:off x="1443038" y="3427413"/>
            <a:ext cx="72390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b="1"/>
            </a:lvl1pPr>
          </a:lstStyle>
          <a:p>
            <a:r>
              <a:rPr lang="fr-FR" dirty="0" smtClean="0"/>
              <a:t>Cliquez pour modifier le style des sous-titres du masque</a:t>
            </a:r>
            <a:endParaRPr lang="fr-FR" dirty="0"/>
          </a:p>
        </p:txBody>
      </p:sp>
      <p:sp>
        <p:nvSpPr>
          <p:cNvPr id="8" name="Rectangle 7"/>
          <p:cNvSpPr/>
          <p:nvPr userDrawn="1"/>
        </p:nvSpPr>
        <p:spPr bwMode="auto">
          <a:xfrm>
            <a:off x="251520" y="828000"/>
            <a:ext cx="360000" cy="4320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fr-FR" smtClean="0">
              <a:solidFill>
                <a:srgbClr val="000000"/>
              </a:solidFill>
            </a:endParaRPr>
          </a:p>
        </p:txBody>
      </p:sp>
      <p:sp>
        <p:nvSpPr>
          <p:cNvPr id="15" name="Espace réservé du numéro de diapositive 10"/>
          <p:cNvSpPr txBox="1">
            <a:spLocks/>
          </p:cNvSpPr>
          <p:nvPr userDrawn="1"/>
        </p:nvSpPr>
        <p:spPr>
          <a:xfrm>
            <a:off x="8316416" y="6448251"/>
            <a:ext cx="571500" cy="365125"/>
          </a:xfrm>
          <a:prstGeom prst="rect">
            <a:avLst/>
          </a:prstGeom>
        </p:spPr>
        <p:txBody>
          <a:bodyPr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0247003-00E7-45E5-874A-A3F633C5037C}" type="slidenum">
              <a:rPr lang="fr-FR" smtClean="0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‹N°›</a:t>
            </a:fld>
            <a:endParaRPr lang="fr-FR" dirty="0">
              <a:solidFill>
                <a:srgbClr val="000000">
                  <a:tint val="75000"/>
                </a:srgbClr>
              </a:solidFill>
            </a:endParaRPr>
          </a:p>
        </p:txBody>
      </p:sp>
      <p:pic>
        <p:nvPicPr>
          <p:cNvPr id="16" name="Image 2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688000"/>
            <a:ext cx="9117013" cy="8640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1763713" y="6448425"/>
            <a:ext cx="11969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1C5E157-BB44-488A-A759-75B9E6AD2DF2}" type="datetimeFigureOut">
              <a:rPr lang="fr-FR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09/04/2013</a:t>
            </a:fld>
            <a:endParaRPr lang="fr-FR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19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453188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fr-FR" dirty="0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147075151"/>
      </p:ext>
    </p:extLst>
  </p:cSld>
  <p:clrMapOvr>
    <a:masterClrMapping/>
  </p:clrMapOvr>
  <p:transition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anchor="t" anchorCtr="0"/>
          <a:lstStyle/>
          <a:p>
            <a:r>
              <a:rPr lang="fr-FR" dirty="0" smtClean="0"/>
              <a:t>Cliquez pour modifier le style du titre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 algn="l" rtl="0" eaLnBrk="0" fontAlgn="base" hangingPunct="0">
              <a:spcBef>
                <a:spcPts val="900"/>
              </a:spcBef>
              <a:spcAft>
                <a:spcPct val="0"/>
              </a:spcAft>
              <a:defRPr lang="fr-FR" b="0" dirty="0" smtClean="0">
                <a:solidFill>
                  <a:srgbClr val="00386B"/>
                </a:solidFill>
                <a:latin typeface="+mn-lt"/>
                <a:ea typeface="+mn-ea"/>
                <a:cs typeface="+mn-cs"/>
              </a:defRPr>
            </a:lvl1pPr>
            <a:lvl2pPr algn="l" rtl="0" eaLnBrk="0" fontAlgn="base" hangingPunct="0">
              <a:spcAft>
                <a:spcPct val="0"/>
              </a:spcAft>
              <a:defRPr lang="fr-FR" b="0" dirty="0" smtClean="0">
                <a:solidFill>
                  <a:srgbClr val="00386B"/>
                </a:solidFill>
                <a:latin typeface="+mn-lt"/>
                <a:ea typeface="+mn-ea"/>
                <a:cs typeface="+mn-cs"/>
              </a:defRPr>
            </a:lvl2pPr>
            <a:lvl3pPr algn="l" rtl="0" eaLnBrk="0" fontAlgn="base" hangingPunct="0">
              <a:spcAft>
                <a:spcPct val="0"/>
              </a:spcAft>
              <a:defRPr lang="fr-FR" b="0" dirty="0" smtClean="0">
                <a:solidFill>
                  <a:srgbClr val="00386B"/>
                </a:solidFill>
                <a:latin typeface="+mn-lt"/>
                <a:ea typeface="+mn-ea"/>
                <a:cs typeface="+mn-cs"/>
              </a:defRPr>
            </a:lvl3pPr>
            <a:lvl4pPr algn="l" rtl="0" eaLnBrk="0" fontAlgn="base" hangingPunct="0">
              <a:spcAft>
                <a:spcPct val="0"/>
              </a:spcAft>
              <a:defRPr lang="fr-FR" b="0" dirty="0" smtClean="0">
                <a:solidFill>
                  <a:srgbClr val="00386B"/>
                </a:solidFill>
                <a:latin typeface="+mn-lt"/>
                <a:ea typeface="+mn-ea"/>
                <a:cs typeface="+mn-cs"/>
              </a:defRPr>
            </a:lvl4pPr>
            <a:lvl5pPr algn="l" rtl="0" eaLnBrk="0" fontAlgn="base" hangingPunct="0">
              <a:spcAft>
                <a:spcPct val="0"/>
              </a:spcAft>
              <a:defRPr lang="fr-FR" b="0" dirty="0">
                <a:solidFill>
                  <a:srgbClr val="00386B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FR" dirty="0"/>
          </a:p>
        </p:txBody>
      </p:sp>
    </p:spTree>
    <p:extLst>
      <p:ext uri="{BB962C8B-B14F-4D97-AF65-F5344CB8AC3E}">
        <p14:creationId xmlns="" xmlns:p14="http://schemas.microsoft.com/office/powerpoint/2010/main" val="3027172993"/>
      </p:ext>
    </p:extLst>
  </p:cSld>
  <p:clrMapOvr>
    <a:masterClrMapping/>
  </p:clrMapOvr>
  <p:transition>
    <p:fad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3424247"/>
            <a:ext cx="7772400" cy="1362075"/>
          </a:xfrm>
        </p:spPr>
        <p:txBody>
          <a:bodyPr anchor="t"/>
          <a:lstStyle>
            <a:lvl1pPr algn="l">
              <a:defRPr lang="fr-FR" sz="2600" b="1" dirty="0">
                <a:solidFill>
                  <a:srgbClr val="24B9CA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l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FR" dirty="0" smtClean="0"/>
              <a:t>Cliquez pour modifier le style du titre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4786322"/>
            <a:ext cx="7772400" cy="1143008"/>
          </a:xfrm>
        </p:spPr>
        <p:txBody>
          <a:bodyPr anchor="b"/>
          <a:lstStyle>
            <a:lvl1pPr marL="0" indent="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00000"/>
              <a:buFont typeface="Wingdings" pitchFamily="2" charset="2"/>
              <a:buNone/>
              <a:defRPr lang="fr-FR" b="1" dirty="0" smtClean="0">
                <a:solidFill>
                  <a:srgbClr val="00386B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dirty="0" smtClean="0"/>
              <a:t>Cliquez pour modifier les styles du texte du masque</a:t>
            </a:r>
          </a:p>
        </p:txBody>
      </p:sp>
    </p:spTree>
    <p:extLst>
      <p:ext uri="{BB962C8B-B14F-4D97-AF65-F5344CB8AC3E}">
        <p14:creationId xmlns="" xmlns:p14="http://schemas.microsoft.com/office/powerpoint/2010/main" val="4169168927"/>
      </p:ext>
    </p:extLst>
  </p:cSld>
  <p:clrMapOvr>
    <a:masterClrMapping/>
  </p:clrMapOvr>
  <p:transition>
    <p:fad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fr-FR" sz="2600" b="1" dirty="0">
                <a:solidFill>
                  <a:srgbClr val="24B9CA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l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FR" dirty="0" smtClean="0"/>
              <a:t>Cliquez pour modifier le style du titre</a:t>
            </a:r>
            <a:endParaRPr lang="fr-FR" dirty="0"/>
          </a:p>
        </p:txBody>
      </p:sp>
    </p:spTree>
    <p:extLst>
      <p:ext uri="{BB962C8B-B14F-4D97-AF65-F5344CB8AC3E}">
        <p14:creationId xmlns="" xmlns:p14="http://schemas.microsoft.com/office/powerpoint/2010/main" val="3227370165"/>
      </p:ext>
    </p:extLst>
  </p:cSld>
  <p:clrMapOvr>
    <a:masterClrMapping/>
  </p:clrMapOvr>
  <p:transition>
    <p:fad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. Text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/>
          <p:cNvSpPr>
            <a:spLocks noGrp="1"/>
          </p:cNvSpPr>
          <p:nvPr>
            <p:ph type="body" sz="half" idx="1"/>
          </p:nvPr>
        </p:nvSpPr>
        <p:spPr>
          <a:xfrm>
            <a:off x="467544" y="1052736"/>
            <a:ext cx="3919538" cy="5051226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 algn="l" rtl="0" eaLnBrk="0" fontAlgn="base" hangingPunct="0">
              <a:spcAft>
                <a:spcPct val="0"/>
              </a:spcAft>
              <a:defRPr lang="fr-FR" b="0" dirty="0" smtClean="0">
                <a:solidFill>
                  <a:srgbClr val="00386B"/>
                </a:solidFill>
                <a:latin typeface="+mn-lt"/>
                <a:ea typeface="+mn-ea"/>
                <a:cs typeface="+mn-cs"/>
              </a:defRPr>
            </a:lvl1pPr>
            <a:lvl2pPr algn="l" rtl="0" eaLnBrk="0" fontAlgn="base" hangingPunct="0">
              <a:spcAft>
                <a:spcPct val="0"/>
              </a:spcAft>
              <a:defRPr lang="fr-FR" b="0" dirty="0" smtClean="0">
                <a:solidFill>
                  <a:srgbClr val="00386B"/>
                </a:solidFill>
                <a:latin typeface="+mn-lt"/>
                <a:ea typeface="+mn-ea"/>
                <a:cs typeface="+mn-cs"/>
              </a:defRPr>
            </a:lvl2pPr>
            <a:lvl3pPr algn="l" rtl="0" eaLnBrk="0" fontAlgn="base" hangingPunct="0">
              <a:spcAft>
                <a:spcPct val="0"/>
              </a:spcAft>
              <a:defRPr lang="fr-FR" b="0" dirty="0" smtClean="0">
                <a:solidFill>
                  <a:srgbClr val="00386B"/>
                </a:solidFill>
                <a:latin typeface="+mn-lt"/>
                <a:ea typeface="+mn-ea"/>
                <a:cs typeface="+mn-cs"/>
              </a:defRPr>
            </a:lvl3pPr>
            <a:lvl4pPr algn="l" rtl="0" eaLnBrk="0" fontAlgn="base" hangingPunct="0">
              <a:spcAft>
                <a:spcPct val="0"/>
              </a:spcAft>
              <a:defRPr lang="fr-FR" b="0" dirty="0" smtClean="0">
                <a:solidFill>
                  <a:srgbClr val="00386B"/>
                </a:solidFill>
                <a:latin typeface="+mn-lt"/>
                <a:ea typeface="+mn-ea"/>
                <a:cs typeface="+mn-cs"/>
              </a:defRPr>
            </a:lvl4pPr>
            <a:lvl5pPr algn="l" rtl="0" eaLnBrk="0" fontAlgn="base" hangingPunct="0">
              <a:spcAft>
                <a:spcPct val="0"/>
              </a:spcAft>
              <a:defRPr lang="fr-FR" b="0" dirty="0">
                <a:solidFill>
                  <a:srgbClr val="00386B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FR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716016" y="1052736"/>
            <a:ext cx="3921125" cy="5051226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 algn="l" rtl="0" eaLnBrk="0" fontAlgn="base" hangingPunct="0">
              <a:spcAft>
                <a:spcPct val="0"/>
              </a:spcAft>
              <a:defRPr lang="fr-FR" b="0" smtClean="0">
                <a:solidFill>
                  <a:srgbClr val="00386B"/>
                </a:solidFill>
                <a:latin typeface="+mn-lt"/>
                <a:ea typeface="+mn-ea"/>
                <a:cs typeface="+mn-cs"/>
              </a:defRPr>
            </a:lvl1pPr>
            <a:lvl2pPr algn="l" rtl="0" eaLnBrk="0" fontAlgn="base" hangingPunct="0">
              <a:spcAft>
                <a:spcPct val="0"/>
              </a:spcAft>
              <a:defRPr lang="fr-FR" b="0" smtClean="0">
                <a:solidFill>
                  <a:srgbClr val="00386B"/>
                </a:solidFill>
                <a:latin typeface="+mn-lt"/>
                <a:ea typeface="+mn-ea"/>
                <a:cs typeface="+mn-cs"/>
              </a:defRPr>
            </a:lvl2pPr>
            <a:lvl3pPr algn="l" rtl="0" eaLnBrk="0" fontAlgn="base" hangingPunct="0">
              <a:spcAft>
                <a:spcPct val="0"/>
              </a:spcAft>
              <a:defRPr lang="fr-FR" b="0" smtClean="0">
                <a:solidFill>
                  <a:srgbClr val="00386B"/>
                </a:solidFill>
                <a:latin typeface="+mn-lt"/>
                <a:ea typeface="+mn-ea"/>
                <a:cs typeface="+mn-cs"/>
              </a:defRPr>
            </a:lvl3pPr>
            <a:lvl4pPr algn="l" rtl="0" eaLnBrk="0" fontAlgn="base" hangingPunct="0">
              <a:spcAft>
                <a:spcPct val="0"/>
              </a:spcAft>
              <a:defRPr lang="fr-FR" b="0" smtClean="0">
                <a:solidFill>
                  <a:srgbClr val="00386B"/>
                </a:solidFill>
                <a:latin typeface="+mn-lt"/>
                <a:ea typeface="+mn-ea"/>
                <a:cs typeface="+mn-cs"/>
              </a:defRPr>
            </a:lvl4pPr>
            <a:lvl5pPr algn="l" rtl="0" eaLnBrk="0" fontAlgn="base" hangingPunct="0">
              <a:spcAft>
                <a:spcPct val="0"/>
              </a:spcAft>
              <a:defRPr lang="fr-FR" b="0">
                <a:solidFill>
                  <a:srgbClr val="00386B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FR" dirty="0"/>
          </a:p>
        </p:txBody>
      </p:sp>
      <p:sp>
        <p:nvSpPr>
          <p:cNvPr id="5" name="Titre 1"/>
          <p:cNvSpPr>
            <a:spLocks noGrp="1"/>
          </p:cNvSpPr>
          <p:nvPr>
            <p:ph type="title"/>
          </p:nvPr>
        </p:nvSpPr>
        <p:spPr>
          <a:xfrm>
            <a:off x="611560" y="116632"/>
            <a:ext cx="8208912" cy="568325"/>
          </a:xfrm>
        </p:spPr>
        <p:txBody>
          <a:bodyPr/>
          <a:lstStyle/>
          <a:p>
            <a:r>
              <a:rPr lang="fr-FR" dirty="0" smtClean="0"/>
              <a:t>Cliquez pour modifier le style du titre</a:t>
            </a:r>
            <a:endParaRPr lang="fr-FR" dirty="0"/>
          </a:p>
        </p:txBody>
      </p:sp>
    </p:spTree>
    <p:extLst>
      <p:ext uri="{BB962C8B-B14F-4D97-AF65-F5344CB8AC3E}">
        <p14:creationId xmlns="" xmlns:p14="http://schemas.microsoft.com/office/powerpoint/2010/main" val="3445651900"/>
      </p:ext>
    </p:extLst>
  </p:cSld>
  <p:clrMapOvr>
    <a:masterClrMapping/>
  </p:clrMapOvr>
  <p:transition>
    <p:fad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57717138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14"/>
          <p:cNvSpPr txBox="1">
            <a:spLocks noChangeArrowheads="1"/>
          </p:cNvSpPr>
          <p:nvPr/>
        </p:nvSpPr>
        <p:spPr bwMode="auto">
          <a:xfrm>
            <a:off x="8459788" y="115888"/>
            <a:ext cx="5048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endParaRPr lang="fr-FR" sz="1600">
              <a:solidFill>
                <a:srgbClr val="00386B"/>
              </a:solidFill>
            </a:endParaRPr>
          </a:p>
        </p:txBody>
      </p:sp>
      <p:pic>
        <p:nvPicPr>
          <p:cNvPr id="5" name="Image 17" descr="club biogaz .tif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72125" y="142875"/>
            <a:ext cx="3444875" cy="1127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774" name="Rectangle 6"/>
          <p:cNvSpPr>
            <a:spLocks noGrp="1" noChangeArrowheads="1"/>
          </p:cNvSpPr>
          <p:nvPr>
            <p:ph type="ctrTitle"/>
          </p:nvPr>
        </p:nvSpPr>
        <p:spPr>
          <a:xfrm>
            <a:off x="1443038" y="1480319"/>
            <a:ext cx="7239000" cy="1732657"/>
          </a:xfrm>
        </p:spPr>
        <p:txBody>
          <a:bodyPr/>
          <a:lstStyle>
            <a:lvl1pPr>
              <a:defRPr lang="fr-FR" sz="3000" b="1" dirty="0">
                <a:solidFill>
                  <a:srgbClr val="24B9CA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l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FR" dirty="0" smtClean="0"/>
              <a:t>Cliquez pour modifier le style du titre</a:t>
            </a:r>
            <a:endParaRPr lang="fr-FR" dirty="0"/>
          </a:p>
        </p:txBody>
      </p:sp>
      <p:sp>
        <p:nvSpPr>
          <p:cNvPr id="32775" name="Rectangle 7"/>
          <p:cNvSpPr>
            <a:spLocks noGrp="1" noChangeArrowheads="1"/>
          </p:cNvSpPr>
          <p:nvPr>
            <p:ph type="subTitle" idx="1"/>
          </p:nvPr>
        </p:nvSpPr>
        <p:spPr>
          <a:xfrm>
            <a:off x="1443038" y="3427413"/>
            <a:ext cx="72390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b="1"/>
            </a:lvl1pPr>
          </a:lstStyle>
          <a:p>
            <a:r>
              <a:rPr lang="fr-FR" dirty="0" smtClean="0"/>
              <a:t>Cliquez pour modifier le style des sous-titres du masque</a:t>
            </a:r>
            <a:endParaRPr lang="fr-FR" dirty="0"/>
          </a:p>
        </p:txBody>
      </p:sp>
      <p:sp>
        <p:nvSpPr>
          <p:cNvPr id="8" name="Rectangle 7"/>
          <p:cNvSpPr/>
          <p:nvPr userDrawn="1"/>
        </p:nvSpPr>
        <p:spPr bwMode="auto">
          <a:xfrm>
            <a:off x="251520" y="828000"/>
            <a:ext cx="360000" cy="4320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fr-FR" smtClean="0">
              <a:solidFill>
                <a:srgbClr val="000000"/>
              </a:solidFill>
            </a:endParaRPr>
          </a:p>
        </p:txBody>
      </p:sp>
      <p:sp>
        <p:nvSpPr>
          <p:cNvPr id="15" name="Espace réservé du numéro de diapositive 10"/>
          <p:cNvSpPr txBox="1">
            <a:spLocks/>
          </p:cNvSpPr>
          <p:nvPr userDrawn="1"/>
        </p:nvSpPr>
        <p:spPr>
          <a:xfrm>
            <a:off x="8316416" y="6448251"/>
            <a:ext cx="571500" cy="365125"/>
          </a:xfrm>
          <a:prstGeom prst="rect">
            <a:avLst/>
          </a:prstGeom>
        </p:spPr>
        <p:txBody>
          <a:bodyPr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0247003-00E7-45E5-874A-A3F633C5037C}" type="slidenum">
              <a:rPr lang="fr-FR" smtClean="0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‹N°›</a:t>
            </a:fld>
            <a:endParaRPr lang="fr-FR" dirty="0">
              <a:solidFill>
                <a:srgbClr val="000000">
                  <a:tint val="75000"/>
                </a:srgbClr>
              </a:solidFill>
            </a:endParaRPr>
          </a:p>
        </p:txBody>
      </p:sp>
      <p:pic>
        <p:nvPicPr>
          <p:cNvPr id="16" name="Image 2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688000"/>
            <a:ext cx="9117013" cy="8640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1763713" y="6448425"/>
            <a:ext cx="11969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1C5E157-BB44-488A-A759-75B9E6AD2DF2}" type="datetimeFigureOut">
              <a:rPr lang="fr-FR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09/04/2013</a:t>
            </a:fld>
            <a:endParaRPr lang="fr-FR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19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453188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fr-FR" dirty="0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108208990"/>
      </p:ext>
    </p:extLst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anchor="t" anchorCtr="0"/>
          <a:lstStyle/>
          <a:p>
            <a:r>
              <a:rPr lang="fr-FR" dirty="0" smtClean="0"/>
              <a:t>Cliquez pour modifier le style du titre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 algn="l" rtl="0" eaLnBrk="0" fontAlgn="base" hangingPunct="0">
              <a:spcBef>
                <a:spcPts val="900"/>
              </a:spcBef>
              <a:spcAft>
                <a:spcPct val="0"/>
              </a:spcAft>
              <a:defRPr lang="fr-FR" b="0" dirty="0" smtClean="0">
                <a:solidFill>
                  <a:srgbClr val="00386B"/>
                </a:solidFill>
                <a:latin typeface="+mn-lt"/>
                <a:ea typeface="+mn-ea"/>
                <a:cs typeface="+mn-cs"/>
              </a:defRPr>
            </a:lvl1pPr>
            <a:lvl2pPr algn="l" rtl="0" eaLnBrk="0" fontAlgn="base" hangingPunct="0">
              <a:spcAft>
                <a:spcPct val="0"/>
              </a:spcAft>
              <a:defRPr lang="fr-FR" b="0" dirty="0" smtClean="0">
                <a:solidFill>
                  <a:srgbClr val="00386B"/>
                </a:solidFill>
                <a:latin typeface="+mn-lt"/>
                <a:ea typeface="+mn-ea"/>
                <a:cs typeface="+mn-cs"/>
              </a:defRPr>
            </a:lvl2pPr>
            <a:lvl3pPr algn="l" rtl="0" eaLnBrk="0" fontAlgn="base" hangingPunct="0">
              <a:spcAft>
                <a:spcPct val="0"/>
              </a:spcAft>
              <a:defRPr lang="fr-FR" b="0" dirty="0" smtClean="0">
                <a:solidFill>
                  <a:srgbClr val="00386B"/>
                </a:solidFill>
                <a:latin typeface="+mn-lt"/>
                <a:ea typeface="+mn-ea"/>
                <a:cs typeface="+mn-cs"/>
              </a:defRPr>
            </a:lvl3pPr>
            <a:lvl4pPr algn="l" rtl="0" eaLnBrk="0" fontAlgn="base" hangingPunct="0">
              <a:spcAft>
                <a:spcPct val="0"/>
              </a:spcAft>
              <a:defRPr lang="fr-FR" b="0" dirty="0" smtClean="0">
                <a:solidFill>
                  <a:srgbClr val="00386B"/>
                </a:solidFill>
                <a:latin typeface="+mn-lt"/>
                <a:ea typeface="+mn-ea"/>
                <a:cs typeface="+mn-cs"/>
              </a:defRPr>
            </a:lvl4pPr>
            <a:lvl5pPr algn="l" rtl="0" eaLnBrk="0" fontAlgn="base" hangingPunct="0">
              <a:spcAft>
                <a:spcPct val="0"/>
              </a:spcAft>
              <a:defRPr lang="fr-FR" b="0" dirty="0">
                <a:solidFill>
                  <a:srgbClr val="00386B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FR" dirty="0"/>
          </a:p>
        </p:txBody>
      </p:sp>
    </p:spTree>
    <p:extLst>
      <p:ext uri="{BB962C8B-B14F-4D97-AF65-F5344CB8AC3E}">
        <p14:creationId xmlns="" xmlns:p14="http://schemas.microsoft.com/office/powerpoint/2010/main" val="289677016"/>
      </p:ext>
    </p:extLst>
  </p:cSld>
  <p:clrMapOvr>
    <a:masterClrMapping/>
  </p:clrMapOvr>
  <p:transition>
    <p:fade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anchor="t" anchorCtr="0"/>
          <a:lstStyle/>
          <a:p>
            <a:r>
              <a:rPr lang="fr-FR" dirty="0" smtClean="0"/>
              <a:t>Cliquez pour modifier le style du titre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 algn="l" rtl="0" eaLnBrk="0" fontAlgn="base" hangingPunct="0">
              <a:spcBef>
                <a:spcPts val="900"/>
              </a:spcBef>
              <a:spcAft>
                <a:spcPct val="0"/>
              </a:spcAft>
              <a:defRPr lang="fr-FR" b="0" dirty="0" smtClean="0">
                <a:solidFill>
                  <a:srgbClr val="00386B"/>
                </a:solidFill>
                <a:latin typeface="+mn-lt"/>
                <a:ea typeface="+mn-ea"/>
                <a:cs typeface="+mn-cs"/>
              </a:defRPr>
            </a:lvl1pPr>
            <a:lvl2pPr algn="l" rtl="0" eaLnBrk="0" fontAlgn="base" hangingPunct="0">
              <a:spcAft>
                <a:spcPct val="0"/>
              </a:spcAft>
              <a:defRPr lang="fr-FR" b="0" dirty="0" smtClean="0">
                <a:solidFill>
                  <a:srgbClr val="00386B"/>
                </a:solidFill>
                <a:latin typeface="+mn-lt"/>
                <a:ea typeface="+mn-ea"/>
                <a:cs typeface="+mn-cs"/>
              </a:defRPr>
            </a:lvl2pPr>
            <a:lvl3pPr algn="l" rtl="0" eaLnBrk="0" fontAlgn="base" hangingPunct="0">
              <a:spcAft>
                <a:spcPct val="0"/>
              </a:spcAft>
              <a:defRPr lang="fr-FR" b="0" dirty="0" smtClean="0">
                <a:solidFill>
                  <a:srgbClr val="00386B"/>
                </a:solidFill>
                <a:latin typeface="+mn-lt"/>
                <a:ea typeface="+mn-ea"/>
                <a:cs typeface="+mn-cs"/>
              </a:defRPr>
            </a:lvl3pPr>
            <a:lvl4pPr algn="l" rtl="0" eaLnBrk="0" fontAlgn="base" hangingPunct="0">
              <a:spcAft>
                <a:spcPct val="0"/>
              </a:spcAft>
              <a:defRPr lang="fr-FR" b="0" dirty="0" smtClean="0">
                <a:solidFill>
                  <a:srgbClr val="00386B"/>
                </a:solidFill>
                <a:latin typeface="+mn-lt"/>
                <a:ea typeface="+mn-ea"/>
                <a:cs typeface="+mn-cs"/>
              </a:defRPr>
            </a:lvl4pPr>
            <a:lvl5pPr algn="l" rtl="0" eaLnBrk="0" fontAlgn="base" hangingPunct="0">
              <a:spcAft>
                <a:spcPct val="0"/>
              </a:spcAft>
              <a:defRPr lang="fr-FR" b="0" dirty="0">
                <a:solidFill>
                  <a:srgbClr val="00386B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FR" dirty="0"/>
          </a:p>
        </p:txBody>
      </p:sp>
    </p:spTree>
    <p:extLst>
      <p:ext uri="{BB962C8B-B14F-4D97-AF65-F5344CB8AC3E}">
        <p14:creationId xmlns="" xmlns:p14="http://schemas.microsoft.com/office/powerpoint/2010/main" val="3768550859"/>
      </p:ext>
    </p:extLst>
  </p:cSld>
  <p:clrMapOvr>
    <a:masterClrMapping/>
  </p:clrMapOvr>
  <p:transition>
    <p:fad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3424247"/>
            <a:ext cx="7772400" cy="1362075"/>
          </a:xfrm>
        </p:spPr>
        <p:txBody>
          <a:bodyPr anchor="t"/>
          <a:lstStyle>
            <a:lvl1pPr algn="l">
              <a:defRPr lang="fr-FR" sz="2600" b="1" dirty="0">
                <a:solidFill>
                  <a:srgbClr val="24B9CA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l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FR" dirty="0" smtClean="0"/>
              <a:t>Cliquez pour modifier le style du titre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4786322"/>
            <a:ext cx="7772400" cy="1143008"/>
          </a:xfrm>
        </p:spPr>
        <p:txBody>
          <a:bodyPr anchor="b"/>
          <a:lstStyle>
            <a:lvl1pPr marL="0" indent="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00000"/>
              <a:buFont typeface="Wingdings" pitchFamily="2" charset="2"/>
              <a:buNone/>
              <a:defRPr lang="fr-FR" b="1" dirty="0" smtClean="0">
                <a:solidFill>
                  <a:srgbClr val="00386B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dirty="0" smtClean="0"/>
              <a:t>Cliquez pour modifier les styles du texte du masque</a:t>
            </a:r>
          </a:p>
        </p:txBody>
      </p:sp>
    </p:spTree>
    <p:extLst>
      <p:ext uri="{BB962C8B-B14F-4D97-AF65-F5344CB8AC3E}">
        <p14:creationId xmlns="" xmlns:p14="http://schemas.microsoft.com/office/powerpoint/2010/main" val="2074838222"/>
      </p:ext>
    </p:extLst>
  </p:cSld>
  <p:clrMapOvr>
    <a:masterClrMapping/>
  </p:clrMapOvr>
  <p:transition>
    <p:fade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fr-FR" sz="2600" b="1" dirty="0">
                <a:solidFill>
                  <a:srgbClr val="24B9CA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l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FR" dirty="0" smtClean="0"/>
              <a:t>Cliquez pour modifier le style du titre</a:t>
            </a:r>
            <a:endParaRPr lang="fr-FR" dirty="0"/>
          </a:p>
        </p:txBody>
      </p:sp>
    </p:spTree>
    <p:extLst>
      <p:ext uri="{BB962C8B-B14F-4D97-AF65-F5344CB8AC3E}">
        <p14:creationId xmlns="" xmlns:p14="http://schemas.microsoft.com/office/powerpoint/2010/main" val="3895722196"/>
      </p:ext>
    </p:extLst>
  </p:cSld>
  <p:clrMapOvr>
    <a:masterClrMapping/>
  </p:clrMapOvr>
  <p:transition>
    <p:fade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. Text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/>
          <p:cNvSpPr>
            <a:spLocks noGrp="1"/>
          </p:cNvSpPr>
          <p:nvPr>
            <p:ph type="body" sz="half" idx="1"/>
          </p:nvPr>
        </p:nvSpPr>
        <p:spPr>
          <a:xfrm>
            <a:off x="467544" y="1052736"/>
            <a:ext cx="3919538" cy="5051226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 algn="l" rtl="0" eaLnBrk="0" fontAlgn="base" hangingPunct="0">
              <a:spcAft>
                <a:spcPct val="0"/>
              </a:spcAft>
              <a:defRPr lang="fr-FR" b="0" dirty="0" smtClean="0">
                <a:solidFill>
                  <a:srgbClr val="00386B"/>
                </a:solidFill>
                <a:latin typeface="+mn-lt"/>
                <a:ea typeface="+mn-ea"/>
                <a:cs typeface="+mn-cs"/>
              </a:defRPr>
            </a:lvl1pPr>
            <a:lvl2pPr algn="l" rtl="0" eaLnBrk="0" fontAlgn="base" hangingPunct="0">
              <a:spcAft>
                <a:spcPct val="0"/>
              </a:spcAft>
              <a:defRPr lang="fr-FR" b="0" dirty="0" smtClean="0">
                <a:solidFill>
                  <a:srgbClr val="00386B"/>
                </a:solidFill>
                <a:latin typeface="+mn-lt"/>
                <a:ea typeface="+mn-ea"/>
                <a:cs typeface="+mn-cs"/>
              </a:defRPr>
            </a:lvl2pPr>
            <a:lvl3pPr algn="l" rtl="0" eaLnBrk="0" fontAlgn="base" hangingPunct="0">
              <a:spcAft>
                <a:spcPct val="0"/>
              </a:spcAft>
              <a:defRPr lang="fr-FR" b="0" dirty="0" smtClean="0">
                <a:solidFill>
                  <a:srgbClr val="00386B"/>
                </a:solidFill>
                <a:latin typeface="+mn-lt"/>
                <a:ea typeface="+mn-ea"/>
                <a:cs typeface="+mn-cs"/>
              </a:defRPr>
            </a:lvl3pPr>
            <a:lvl4pPr algn="l" rtl="0" eaLnBrk="0" fontAlgn="base" hangingPunct="0">
              <a:spcAft>
                <a:spcPct val="0"/>
              </a:spcAft>
              <a:defRPr lang="fr-FR" b="0" dirty="0" smtClean="0">
                <a:solidFill>
                  <a:srgbClr val="00386B"/>
                </a:solidFill>
                <a:latin typeface="+mn-lt"/>
                <a:ea typeface="+mn-ea"/>
                <a:cs typeface="+mn-cs"/>
              </a:defRPr>
            </a:lvl4pPr>
            <a:lvl5pPr algn="l" rtl="0" eaLnBrk="0" fontAlgn="base" hangingPunct="0">
              <a:spcAft>
                <a:spcPct val="0"/>
              </a:spcAft>
              <a:defRPr lang="fr-FR" b="0" dirty="0">
                <a:solidFill>
                  <a:srgbClr val="00386B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FR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716016" y="1052736"/>
            <a:ext cx="3921125" cy="5051226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 algn="l" rtl="0" eaLnBrk="0" fontAlgn="base" hangingPunct="0">
              <a:spcAft>
                <a:spcPct val="0"/>
              </a:spcAft>
              <a:defRPr lang="fr-FR" b="0" smtClean="0">
                <a:solidFill>
                  <a:srgbClr val="00386B"/>
                </a:solidFill>
                <a:latin typeface="+mn-lt"/>
                <a:ea typeface="+mn-ea"/>
                <a:cs typeface="+mn-cs"/>
              </a:defRPr>
            </a:lvl1pPr>
            <a:lvl2pPr algn="l" rtl="0" eaLnBrk="0" fontAlgn="base" hangingPunct="0">
              <a:spcAft>
                <a:spcPct val="0"/>
              </a:spcAft>
              <a:defRPr lang="fr-FR" b="0" smtClean="0">
                <a:solidFill>
                  <a:srgbClr val="00386B"/>
                </a:solidFill>
                <a:latin typeface="+mn-lt"/>
                <a:ea typeface="+mn-ea"/>
                <a:cs typeface="+mn-cs"/>
              </a:defRPr>
            </a:lvl2pPr>
            <a:lvl3pPr algn="l" rtl="0" eaLnBrk="0" fontAlgn="base" hangingPunct="0">
              <a:spcAft>
                <a:spcPct val="0"/>
              </a:spcAft>
              <a:defRPr lang="fr-FR" b="0" smtClean="0">
                <a:solidFill>
                  <a:srgbClr val="00386B"/>
                </a:solidFill>
                <a:latin typeface="+mn-lt"/>
                <a:ea typeface="+mn-ea"/>
                <a:cs typeface="+mn-cs"/>
              </a:defRPr>
            </a:lvl3pPr>
            <a:lvl4pPr algn="l" rtl="0" eaLnBrk="0" fontAlgn="base" hangingPunct="0">
              <a:spcAft>
                <a:spcPct val="0"/>
              </a:spcAft>
              <a:defRPr lang="fr-FR" b="0" smtClean="0">
                <a:solidFill>
                  <a:srgbClr val="00386B"/>
                </a:solidFill>
                <a:latin typeface="+mn-lt"/>
                <a:ea typeface="+mn-ea"/>
                <a:cs typeface="+mn-cs"/>
              </a:defRPr>
            </a:lvl4pPr>
            <a:lvl5pPr algn="l" rtl="0" eaLnBrk="0" fontAlgn="base" hangingPunct="0">
              <a:spcAft>
                <a:spcPct val="0"/>
              </a:spcAft>
              <a:defRPr lang="fr-FR" b="0">
                <a:solidFill>
                  <a:srgbClr val="00386B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FR" dirty="0"/>
          </a:p>
        </p:txBody>
      </p:sp>
      <p:sp>
        <p:nvSpPr>
          <p:cNvPr id="5" name="Titre 1"/>
          <p:cNvSpPr>
            <a:spLocks noGrp="1"/>
          </p:cNvSpPr>
          <p:nvPr>
            <p:ph type="title"/>
          </p:nvPr>
        </p:nvSpPr>
        <p:spPr>
          <a:xfrm>
            <a:off x="611560" y="116632"/>
            <a:ext cx="8208912" cy="568325"/>
          </a:xfrm>
        </p:spPr>
        <p:txBody>
          <a:bodyPr/>
          <a:lstStyle/>
          <a:p>
            <a:r>
              <a:rPr lang="fr-FR" dirty="0" smtClean="0"/>
              <a:t>Cliquez pour modifier le style du titre</a:t>
            </a:r>
            <a:endParaRPr lang="fr-FR" dirty="0"/>
          </a:p>
        </p:txBody>
      </p:sp>
    </p:spTree>
    <p:extLst>
      <p:ext uri="{BB962C8B-B14F-4D97-AF65-F5344CB8AC3E}">
        <p14:creationId xmlns="" xmlns:p14="http://schemas.microsoft.com/office/powerpoint/2010/main" val="4146992738"/>
      </p:ext>
    </p:extLst>
  </p:cSld>
  <p:clrMapOvr>
    <a:masterClrMapping/>
  </p:clrMapOvr>
  <p:transition>
    <p:fade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32134380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32" y="3424249"/>
            <a:ext cx="7772401" cy="1362075"/>
          </a:xfrm>
        </p:spPr>
        <p:txBody>
          <a:bodyPr anchor="t"/>
          <a:lstStyle>
            <a:lvl1pPr algn="l">
              <a:defRPr lang="fr-FR" sz="2600" b="1" dirty="0">
                <a:solidFill>
                  <a:srgbClr val="24B9CA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l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FR" dirty="0" smtClean="0"/>
              <a:t>Cliquez pour modifier le style du titre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32" y="4786322"/>
            <a:ext cx="7772401" cy="1143008"/>
          </a:xfrm>
        </p:spPr>
        <p:txBody>
          <a:bodyPr anchor="b"/>
          <a:lstStyle>
            <a:lvl1pPr marL="0" indent="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00000"/>
              <a:buFont typeface="Wingdings" pitchFamily="2" charset="2"/>
              <a:buNone/>
              <a:defRPr lang="fr-FR" b="1" dirty="0" smtClean="0">
                <a:solidFill>
                  <a:srgbClr val="00386B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dirty="0" smtClean="0"/>
              <a:t>Cliquez pour modifier les styles du texte du masque</a:t>
            </a:r>
          </a:p>
        </p:txBody>
      </p:sp>
    </p:spTree>
    <p:extLst>
      <p:ext uri="{BB962C8B-B14F-4D97-AF65-F5344CB8AC3E}">
        <p14:creationId xmlns="" xmlns:p14="http://schemas.microsoft.com/office/powerpoint/2010/main" val="1745927949"/>
      </p:ext>
    </p:extLst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fr-FR" sz="2600" b="1" dirty="0">
                <a:solidFill>
                  <a:srgbClr val="24B9CA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l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FR" dirty="0" smtClean="0"/>
              <a:t>Cliquez pour modifier le style du titre</a:t>
            </a:r>
            <a:endParaRPr lang="fr-FR" dirty="0"/>
          </a:p>
        </p:txBody>
      </p:sp>
    </p:spTree>
    <p:extLst>
      <p:ext uri="{BB962C8B-B14F-4D97-AF65-F5344CB8AC3E}">
        <p14:creationId xmlns="" xmlns:p14="http://schemas.microsoft.com/office/powerpoint/2010/main" val="4047231535"/>
      </p:ext>
    </p:extLst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. Text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/>
          <p:cNvSpPr>
            <a:spLocks noGrp="1"/>
          </p:cNvSpPr>
          <p:nvPr>
            <p:ph type="body" sz="half" idx="1"/>
          </p:nvPr>
        </p:nvSpPr>
        <p:spPr>
          <a:xfrm>
            <a:off x="467544" y="1052736"/>
            <a:ext cx="3919538" cy="5051226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 algn="l" rtl="0" eaLnBrk="0" fontAlgn="base" hangingPunct="0">
              <a:spcAft>
                <a:spcPct val="0"/>
              </a:spcAft>
              <a:defRPr lang="fr-FR" b="0" dirty="0" smtClean="0">
                <a:solidFill>
                  <a:srgbClr val="00386B"/>
                </a:solidFill>
                <a:latin typeface="+mn-lt"/>
                <a:ea typeface="+mn-ea"/>
                <a:cs typeface="+mn-cs"/>
              </a:defRPr>
            </a:lvl1pPr>
            <a:lvl2pPr algn="l" rtl="0" eaLnBrk="0" fontAlgn="base" hangingPunct="0">
              <a:spcAft>
                <a:spcPct val="0"/>
              </a:spcAft>
              <a:defRPr lang="fr-FR" b="0" dirty="0" smtClean="0">
                <a:solidFill>
                  <a:srgbClr val="00386B"/>
                </a:solidFill>
                <a:latin typeface="+mn-lt"/>
                <a:ea typeface="+mn-ea"/>
                <a:cs typeface="+mn-cs"/>
              </a:defRPr>
            </a:lvl2pPr>
            <a:lvl3pPr algn="l" rtl="0" eaLnBrk="0" fontAlgn="base" hangingPunct="0">
              <a:spcAft>
                <a:spcPct val="0"/>
              </a:spcAft>
              <a:defRPr lang="fr-FR" b="0" dirty="0" smtClean="0">
                <a:solidFill>
                  <a:srgbClr val="00386B"/>
                </a:solidFill>
                <a:latin typeface="+mn-lt"/>
                <a:ea typeface="+mn-ea"/>
                <a:cs typeface="+mn-cs"/>
              </a:defRPr>
            </a:lvl3pPr>
            <a:lvl4pPr algn="l" rtl="0" eaLnBrk="0" fontAlgn="base" hangingPunct="0">
              <a:spcAft>
                <a:spcPct val="0"/>
              </a:spcAft>
              <a:defRPr lang="fr-FR" b="0" dirty="0" smtClean="0">
                <a:solidFill>
                  <a:srgbClr val="00386B"/>
                </a:solidFill>
                <a:latin typeface="+mn-lt"/>
                <a:ea typeface="+mn-ea"/>
                <a:cs typeface="+mn-cs"/>
              </a:defRPr>
            </a:lvl4pPr>
            <a:lvl5pPr algn="l" rtl="0" eaLnBrk="0" fontAlgn="base" hangingPunct="0">
              <a:spcAft>
                <a:spcPct val="0"/>
              </a:spcAft>
              <a:defRPr lang="fr-FR" b="0" dirty="0">
                <a:solidFill>
                  <a:srgbClr val="00386B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FR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716016" y="1052736"/>
            <a:ext cx="3921125" cy="5051226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 algn="l" rtl="0" eaLnBrk="0" fontAlgn="base" hangingPunct="0">
              <a:spcAft>
                <a:spcPct val="0"/>
              </a:spcAft>
              <a:defRPr lang="fr-FR" b="0" smtClean="0">
                <a:solidFill>
                  <a:srgbClr val="00386B"/>
                </a:solidFill>
                <a:latin typeface="+mn-lt"/>
                <a:ea typeface="+mn-ea"/>
                <a:cs typeface="+mn-cs"/>
              </a:defRPr>
            </a:lvl1pPr>
            <a:lvl2pPr algn="l" rtl="0" eaLnBrk="0" fontAlgn="base" hangingPunct="0">
              <a:spcAft>
                <a:spcPct val="0"/>
              </a:spcAft>
              <a:defRPr lang="fr-FR" b="0" smtClean="0">
                <a:solidFill>
                  <a:srgbClr val="00386B"/>
                </a:solidFill>
                <a:latin typeface="+mn-lt"/>
                <a:ea typeface="+mn-ea"/>
                <a:cs typeface="+mn-cs"/>
              </a:defRPr>
            </a:lvl2pPr>
            <a:lvl3pPr algn="l" rtl="0" eaLnBrk="0" fontAlgn="base" hangingPunct="0">
              <a:spcAft>
                <a:spcPct val="0"/>
              </a:spcAft>
              <a:defRPr lang="fr-FR" b="0" smtClean="0">
                <a:solidFill>
                  <a:srgbClr val="00386B"/>
                </a:solidFill>
                <a:latin typeface="+mn-lt"/>
                <a:ea typeface="+mn-ea"/>
                <a:cs typeface="+mn-cs"/>
              </a:defRPr>
            </a:lvl3pPr>
            <a:lvl4pPr algn="l" rtl="0" eaLnBrk="0" fontAlgn="base" hangingPunct="0">
              <a:spcAft>
                <a:spcPct val="0"/>
              </a:spcAft>
              <a:defRPr lang="fr-FR" b="0" smtClean="0">
                <a:solidFill>
                  <a:srgbClr val="00386B"/>
                </a:solidFill>
                <a:latin typeface="+mn-lt"/>
                <a:ea typeface="+mn-ea"/>
                <a:cs typeface="+mn-cs"/>
              </a:defRPr>
            </a:lvl4pPr>
            <a:lvl5pPr algn="l" rtl="0" eaLnBrk="0" fontAlgn="base" hangingPunct="0">
              <a:spcAft>
                <a:spcPct val="0"/>
              </a:spcAft>
              <a:defRPr lang="fr-FR" b="0">
                <a:solidFill>
                  <a:srgbClr val="00386B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FR" dirty="0"/>
          </a:p>
        </p:txBody>
      </p:sp>
      <p:sp>
        <p:nvSpPr>
          <p:cNvPr id="5" name="Titre 1"/>
          <p:cNvSpPr>
            <a:spLocks noGrp="1"/>
          </p:cNvSpPr>
          <p:nvPr>
            <p:ph type="title"/>
          </p:nvPr>
        </p:nvSpPr>
        <p:spPr>
          <a:xfrm>
            <a:off x="611560" y="116632"/>
            <a:ext cx="8208912" cy="568325"/>
          </a:xfrm>
        </p:spPr>
        <p:txBody>
          <a:bodyPr/>
          <a:lstStyle/>
          <a:p>
            <a:r>
              <a:rPr lang="fr-FR" dirty="0" smtClean="0"/>
              <a:t>Cliquez pour modifier le style du titre</a:t>
            </a:r>
            <a:endParaRPr lang="fr-FR" dirty="0"/>
          </a:p>
        </p:txBody>
      </p:sp>
    </p:spTree>
    <p:extLst>
      <p:ext uri="{BB962C8B-B14F-4D97-AF65-F5344CB8AC3E}">
        <p14:creationId xmlns="" xmlns:p14="http://schemas.microsoft.com/office/powerpoint/2010/main" val="3703779440"/>
      </p:ext>
    </p:extLst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17024158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14"/>
          <p:cNvSpPr txBox="1">
            <a:spLocks noChangeArrowheads="1"/>
          </p:cNvSpPr>
          <p:nvPr/>
        </p:nvSpPr>
        <p:spPr bwMode="auto">
          <a:xfrm>
            <a:off x="8459807" y="115888"/>
            <a:ext cx="5048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endParaRPr lang="fr-FR" sz="1600">
              <a:solidFill>
                <a:srgbClr val="00386B"/>
              </a:solidFill>
            </a:endParaRPr>
          </a:p>
        </p:txBody>
      </p:sp>
      <p:pic>
        <p:nvPicPr>
          <p:cNvPr id="5" name="Image 17" descr="club biogaz .tif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72201" y="142875"/>
            <a:ext cx="3444875" cy="1127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774" name="Rectangle 6"/>
          <p:cNvSpPr>
            <a:spLocks noGrp="1" noChangeArrowheads="1"/>
          </p:cNvSpPr>
          <p:nvPr>
            <p:ph type="ctrTitle"/>
          </p:nvPr>
        </p:nvSpPr>
        <p:spPr>
          <a:xfrm>
            <a:off x="1443040" y="1480322"/>
            <a:ext cx="7239000" cy="1732657"/>
          </a:xfrm>
        </p:spPr>
        <p:txBody>
          <a:bodyPr/>
          <a:lstStyle>
            <a:lvl1pPr>
              <a:defRPr lang="fr-FR" sz="3000" b="1" dirty="0">
                <a:solidFill>
                  <a:srgbClr val="24B9CA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l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FR" dirty="0" smtClean="0"/>
              <a:t>Cliquez pour modifier le style du titre</a:t>
            </a:r>
            <a:endParaRPr lang="fr-FR" dirty="0"/>
          </a:p>
        </p:txBody>
      </p:sp>
      <p:sp>
        <p:nvSpPr>
          <p:cNvPr id="32775" name="Rectangle 7"/>
          <p:cNvSpPr>
            <a:spLocks noGrp="1" noChangeArrowheads="1"/>
          </p:cNvSpPr>
          <p:nvPr>
            <p:ph type="subTitle" idx="1"/>
          </p:nvPr>
        </p:nvSpPr>
        <p:spPr>
          <a:xfrm>
            <a:off x="1443040" y="3427413"/>
            <a:ext cx="72390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b="1"/>
            </a:lvl1pPr>
          </a:lstStyle>
          <a:p>
            <a:r>
              <a:rPr lang="fr-FR" dirty="0" smtClean="0"/>
              <a:t>Cliquez pour modifier le style des sous-titres du masque</a:t>
            </a:r>
            <a:endParaRPr lang="fr-FR" dirty="0"/>
          </a:p>
        </p:txBody>
      </p:sp>
      <p:sp>
        <p:nvSpPr>
          <p:cNvPr id="8" name="Rectangle 7"/>
          <p:cNvSpPr/>
          <p:nvPr userDrawn="1"/>
        </p:nvSpPr>
        <p:spPr bwMode="auto">
          <a:xfrm>
            <a:off x="251520" y="828000"/>
            <a:ext cx="360000" cy="4320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fr-FR">
              <a:solidFill>
                <a:srgbClr val="000000"/>
              </a:solidFill>
            </a:endParaRPr>
          </a:p>
        </p:txBody>
      </p:sp>
      <p:sp>
        <p:nvSpPr>
          <p:cNvPr id="15" name="Espace réservé du numéro de diapositive 10"/>
          <p:cNvSpPr txBox="1">
            <a:spLocks/>
          </p:cNvSpPr>
          <p:nvPr userDrawn="1"/>
        </p:nvSpPr>
        <p:spPr>
          <a:xfrm>
            <a:off x="8316416" y="6448401"/>
            <a:ext cx="571500" cy="365125"/>
          </a:xfrm>
          <a:prstGeom prst="rect">
            <a:avLst/>
          </a:prstGeom>
        </p:spPr>
        <p:txBody>
          <a:bodyPr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0247003-00E7-45E5-874A-A3F633C5037C}" type="slidenum">
              <a:rPr lang="fr-FR" smtClean="0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‹N°›</a:t>
            </a:fld>
            <a:endParaRPr lang="fr-FR" dirty="0">
              <a:solidFill>
                <a:srgbClr val="000000">
                  <a:tint val="75000"/>
                </a:srgbClr>
              </a:solidFill>
            </a:endParaRPr>
          </a:p>
        </p:txBody>
      </p:sp>
      <p:pic>
        <p:nvPicPr>
          <p:cNvPr id="16" name="Image 2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5688000"/>
            <a:ext cx="9117013" cy="8640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1763789" y="6448575"/>
            <a:ext cx="11969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1C5E157-BB44-488A-A759-75B9E6AD2DF2}" type="datetimeFigureOut">
              <a:rPr lang="fr-FR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09/04/2013</a:t>
            </a:fld>
            <a:endParaRPr lang="fr-FR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19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1" y="6453338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fr-FR" dirty="0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281872752"/>
      </p:ext>
    </p:extLst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anchor="t" anchorCtr="0"/>
          <a:lstStyle/>
          <a:p>
            <a:r>
              <a:rPr lang="fr-FR" dirty="0" smtClean="0"/>
              <a:t>Cliquez pour modifier le style du titre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 algn="l" rtl="0" eaLnBrk="0" fontAlgn="base" hangingPunct="0">
              <a:spcBef>
                <a:spcPts val="900"/>
              </a:spcBef>
              <a:spcAft>
                <a:spcPct val="0"/>
              </a:spcAft>
              <a:defRPr lang="fr-FR" b="0" dirty="0" smtClean="0">
                <a:solidFill>
                  <a:srgbClr val="00386B"/>
                </a:solidFill>
                <a:latin typeface="+mn-lt"/>
                <a:ea typeface="+mn-ea"/>
                <a:cs typeface="+mn-cs"/>
              </a:defRPr>
            </a:lvl1pPr>
            <a:lvl2pPr algn="l" rtl="0" eaLnBrk="0" fontAlgn="base" hangingPunct="0">
              <a:spcAft>
                <a:spcPct val="0"/>
              </a:spcAft>
              <a:defRPr lang="fr-FR" b="0" dirty="0" smtClean="0">
                <a:solidFill>
                  <a:srgbClr val="00386B"/>
                </a:solidFill>
                <a:latin typeface="+mn-lt"/>
                <a:ea typeface="+mn-ea"/>
                <a:cs typeface="+mn-cs"/>
              </a:defRPr>
            </a:lvl2pPr>
            <a:lvl3pPr algn="l" rtl="0" eaLnBrk="0" fontAlgn="base" hangingPunct="0">
              <a:spcAft>
                <a:spcPct val="0"/>
              </a:spcAft>
              <a:defRPr lang="fr-FR" b="0" dirty="0" smtClean="0">
                <a:solidFill>
                  <a:srgbClr val="00386B"/>
                </a:solidFill>
                <a:latin typeface="+mn-lt"/>
                <a:ea typeface="+mn-ea"/>
                <a:cs typeface="+mn-cs"/>
              </a:defRPr>
            </a:lvl3pPr>
            <a:lvl4pPr algn="l" rtl="0" eaLnBrk="0" fontAlgn="base" hangingPunct="0">
              <a:spcAft>
                <a:spcPct val="0"/>
              </a:spcAft>
              <a:defRPr lang="fr-FR" b="0" dirty="0" smtClean="0">
                <a:solidFill>
                  <a:srgbClr val="00386B"/>
                </a:solidFill>
                <a:latin typeface="+mn-lt"/>
                <a:ea typeface="+mn-ea"/>
                <a:cs typeface="+mn-cs"/>
              </a:defRPr>
            </a:lvl4pPr>
            <a:lvl5pPr algn="l" rtl="0" eaLnBrk="0" fontAlgn="base" hangingPunct="0">
              <a:spcAft>
                <a:spcPct val="0"/>
              </a:spcAft>
              <a:defRPr lang="fr-FR" b="0" dirty="0">
                <a:solidFill>
                  <a:srgbClr val="00386B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FR" dirty="0"/>
          </a:p>
        </p:txBody>
      </p:sp>
    </p:spTree>
    <p:extLst>
      <p:ext uri="{BB962C8B-B14F-4D97-AF65-F5344CB8AC3E}">
        <p14:creationId xmlns="" xmlns:p14="http://schemas.microsoft.com/office/powerpoint/2010/main" val="3579242178"/>
      </p:ext>
    </p:extLst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32" y="3424249"/>
            <a:ext cx="7772401" cy="1362075"/>
          </a:xfrm>
        </p:spPr>
        <p:txBody>
          <a:bodyPr anchor="t"/>
          <a:lstStyle>
            <a:lvl1pPr algn="l">
              <a:defRPr lang="fr-FR" sz="2600" b="1" dirty="0">
                <a:solidFill>
                  <a:srgbClr val="24B9CA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l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FR" dirty="0" smtClean="0"/>
              <a:t>Cliquez pour modifier le style du titre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32" y="4786322"/>
            <a:ext cx="7772401" cy="1143008"/>
          </a:xfrm>
        </p:spPr>
        <p:txBody>
          <a:bodyPr anchor="b"/>
          <a:lstStyle>
            <a:lvl1pPr marL="0" indent="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00000"/>
              <a:buFont typeface="Wingdings" pitchFamily="2" charset="2"/>
              <a:buNone/>
              <a:defRPr lang="fr-FR" b="1" dirty="0" smtClean="0">
                <a:solidFill>
                  <a:srgbClr val="00386B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dirty="0" smtClean="0"/>
              <a:t>Cliquez pour modifier les styles du texte du masque</a:t>
            </a:r>
          </a:p>
        </p:txBody>
      </p:sp>
    </p:spTree>
    <p:extLst>
      <p:ext uri="{BB962C8B-B14F-4D97-AF65-F5344CB8AC3E}">
        <p14:creationId xmlns="" xmlns:p14="http://schemas.microsoft.com/office/powerpoint/2010/main" val="1452149579"/>
      </p:ext>
    </p:extLst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3" Type="http://schemas.openxmlformats.org/officeDocument/2006/relationships/slideLayout" Target="../slideLayouts/slideLayout9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slideLayout" Target="../slideLayouts/slideLayout12.xml"/><Relationship Id="rId5" Type="http://schemas.openxmlformats.org/officeDocument/2006/relationships/slideLayout" Target="../slideLayouts/slideLayout11.xml"/><Relationship Id="rId4" Type="http://schemas.openxmlformats.org/officeDocument/2006/relationships/slideLayout" Target="../slideLayouts/slideLayout10.xml"/><Relationship Id="rId9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3" Type="http://schemas.openxmlformats.org/officeDocument/2006/relationships/slideLayout" Target="../slideLayouts/slideLayout15.xml"/><Relationship Id="rId7" Type="http://schemas.openxmlformats.org/officeDocument/2006/relationships/theme" Target="../theme/theme3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5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6.xml"/><Relationship Id="rId9" Type="http://schemas.openxmlformats.org/officeDocument/2006/relationships/image" Target="../media/image2.pn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3" Type="http://schemas.openxmlformats.org/officeDocument/2006/relationships/slideLayout" Target="../slideLayouts/slideLayout21.xml"/><Relationship Id="rId7" Type="http://schemas.openxmlformats.org/officeDocument/2006/relationships/theme" Target="../theme/theme4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4.xml"/><Relationship Id="rId5" Type="http://schemas.openxmlformats.org/officeDocument/2006/relationships/slideLayout" Target="../slideLayouts/slideLayout23.xml"/><Relationship Id="rId4" Type="http://schemas.openxmlformats.org/officeDocument/2006/relationships/slideLayout" Target="../slideLayouts/slideLayout22.xml"/><Relationship Id="rId9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6"/>
          <p:cNvSpPr>
            <a:spLocks noGrp="1" noChangeArrowheads="1"/>
          </p:cNvSpPr>
          <p:nvPr userDrawn="1">
            <p:ph type="title"/>
          </p:nvPr>
        </p:nvSpPr>
        <p:spPr bwMode="auto">
          <a:xfrm>
            <a:off x="611560" y="116632"/>
            <a:ext cx="8208912" cy="56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dirty="0" smtClean="0"/>
              <a:t>Cliquez pour modifier le style du titre</a:t>
            </a:r>
          </a:p>
        </p:txBody>
      </p:sp>
      <p:sp>
        <p:nvSpPr>
          <p:cNvPr id="1027" name="Rectangle 7"/>
          <p:cNvSpPr>
            <a:spLocks noGrp="1" noChangeArrowheads="1"/>
          </p:cNvSpPr>
          <p:nvPr userDrawn="1">
            <p:ph type="body" idx="1"/>
          </p:nvPr>
        </p:nvSpPr>
        <p:spPr bwMode="auto">
          <a:xfrm>
            <a:off x="611560" y="980728"/>
            <a:ext cx="8208912" cy="5184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</a:p>
        </p:txBody>
      </p:sp>
      <p:sp>
        <p:nvSpPr>
          <p:cNvPr id="16" name="Espace réservé du numéro de diapositive 10"/>
          <p:cNvSpPr txBox="1">
            <a:spLocks/>
          </p:cNvSpPr>
          <p:nvPr userDrawn="1"/>
        </p:nvSpPr>
        <p:spPr>
          <a:xfrm>
            <a:off x="8316416" y="6448401"/>
            <a:ext cx="571500" cy="365125"/>
          </a:xfrm>
          <a:prstGeom prst="rect">
            <a:avLst/>
          </a:prstGeom>
        </p:spPr>
        <p:txBody>
          <a:bodyPr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0247003-00E7-45E5-874A-A3F633C5037C}" type="slidenum">
              <a:rPr lang="fr-FR" smtClean="0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‹N°›</a:t>
            </a:fld>
            <a:endParaRPr lang="fr-FR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12" name="Rectangle 11"/>
          <p:cNvSpPr/>
          <p:nvPr userDrawn="1"/>
        </p:nvSpPr>
        <p:spPr bwMode="auto">
          <a:xfrm>
            <a:off x="251520" y="828000"/>
            <a:ext cx="360000" cy="4320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fr-FR">
              <a:solidFill>
                <a:srgbClr val="000000"/>
              </a:solidFill>
            </a:endParaRPr>
          </a:p>
        </p:txBody>
      </p:sp>
      <p:pic>
        <p:nvPicPr>
          <p:cNvPr id="10" name="Image 2"/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5688000"/>
            <a:ext cx="9117013" cy="8640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8"/>
          <p:cNvPicPr>
            <a:picLocks noChangeAspect="1" noChangeArrowheads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73" y="6381900"/>
            <a:ext cx="1292225" cy="422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1763789" y="6448575"/>
            <a:ext cx="11969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1C5E157-BB44-488A-A759-75B9E6AD2DF2}" type="datetimeFigureOut">
              <a:rPr lang="fr-FR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09/04/2013</a:t>
            </a:fld>
            <a:endParaRPr lang="fr-FR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17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1" y="6453338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fr-FR" dirty="0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1689634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</p:sldLayoutIdLst>
  <p:transition>
    <p:fade/>
  </p:transition>
  <p:hf hdr="0" ftr="0"/>
  <p:txStyles>
    <p:titleStyle>
      <a:lvl1pPr algn="l" rtl="0" eaLnBrk="0" fontAlgn="base" hangingPunct="0">
        <a:spcBef>
          <a:spcPct val="0"/>
        </a:spcBef>
        <a:spcAft>
          <a:spcPct val="0"/>
        </a:spcAft>
        <a:defRPr lang="fr-FR" sz="2600" b="1" smtClean="0">
          <a:solidFill>
            <a:srgbClr val="24B9CA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008751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008751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008751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008751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600" b="1">
          <a:solidFill>
            <a:srgbClr val="008751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600" b="1">
          <a:solidFill>
            <a:srgbClr val="008751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600" b="1">
          <a:solidFill>
            <a:srgbClr val="008751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600" b="1">
          <a:solidFill>
            <a:srgbClr val="00875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ts val="1800"/>
        </a:spcBef>
        <a:spcAft>
          <a:spcPct val="0"/>
        </a:spcAft>
        <a:buClr>
          <a:schemeClr val="tx2"/>
        </a:buClr>
        <a:buSzPct val="100000"/>
        <a:buFont typeface="Wingdings" pitchFamily="2" charset="2"/>
        <a:buChar char="Ø"/>
        <a:defRPr lang="fr-FR" b="0" smtClean="0">
          <a:solidFill>
            <a:srgbClr val="00386B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100000"/>
        <a:buFont typeface="Wingdings" pitchFamily="2" charset="2"/>
        <a:buChar char="l"/>
        <a:defRPr lang="fr-FR" sz="1600" b="0" smtClean="0">
          <a:solidFill>
            <a:srgbClr val="00386B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itchFamily="2" charset="2"/>
        <a:buChar char="¡"/>
        <a:defRPr lang="fr-FR" sz="1400" b="0" smtClean="0">
          <a:solidFill>
            <a:srgbClr val="00386B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100000"/>
        <a:buFont typeface="Wingdings" pitchFamily="2" charset="2"/>
        <a:buChar char="§"/>
        <a:defRPr lang="fr-FR" sz="1400" b="0" smtClean="0">
          <a:solidFill>
            <a:srgbClr val="00386B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100000"/>
        <a:buFont typeface="Arial" pitchFamily="34" charset="0"/>
        <a:buChar char="•"/>
        <a:defRPr lang="fr-FR" sz="1400" b="0" smtClean="0">
          <a:solidFill>
            <a:srgbClr val="00386B"/>
          </a:solidFill>
          <a:latin typeface="+mn-lt"/>
          <a:ea typeface="+mn-ea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¡"/>
        <a:defRPr b="1">
          <a:solidFill>
            <a:srgbClr val="00386B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¡"/>
        <a:defRPr b="1">
          <a:solidFill>
            <a:srgbClr val="00386B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¡"/>
        <a:defRPr b="1">
          <a:solidFill>
            <a:srgbClr val="00386B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¡"/>
        <a:defRPr b="1">
          <a:solidFill>
            <a:srgbClr val="00386B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6"/>
          <p:cNvSpPr>
            <a:spLocks noGrp="1" noChangeArrowheads="1"/>
          </p:cNvSpPr>
          <p:nvPr userDrawn="1">
            <p:ph type="title"/>
          </p:nvPr>
        </p:nvSpPr>
        <p:spPr bwMode="auto">
          <a:xfrm>
            <a:off x="611560" y="116632"/>
            <a:ext cx="8208912" cy="56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dirty="0" smtClean="0"/>
              <a:t>Cliquez pour modifier le style du titre</a:t>
            </a:r>
          </a:p>
        </p:txBody>
      </p:sp>
      <p:sp>
        <p:nvSpPr>
          <p:cNvPr id="1027" name="Rectangle 7"/>
          <p:cNvSpPr>
            <a:spLocks noGrp="1" noChangeArrowheads="1"/>
          </p:cNvSpPr>
          <p:nvPr userDrawn="1">
            <p:ph type="body" idx="1"/>
          </p:nvPr>
        </p:nvSpPr>
        <p:spPr bwMode="auto">
          <a:xfrm>
            <a:off x="611560" y="980728"/>
            <a:ext cx="8208912" cy="5184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</a:p>
        </p:txBody>
      </p:sp>
      <p:sp>
        <p:nvSpPr>
          <p:cNvPr id="16" name="Espace réservé du numéro de diapositive 10"/>
          <p:cNvSpPr txBox="1">
            <a:spLocks/>
          </p:cNvSpPr>
          <p:nvPr userDrawn="1"/>
        </p:nvSpPr>
        <p:spPr>
          <a:xfrm>
            <a:off x="8316416" y="6448401"/>
            <a:ext cx="571500" cy="365125"/>
          </a:xfrm>
          <a:prstGeom prst="rect">
            <a:avLst/>
          </a:prstGeom>
        </p:spPr>
        <p:txBody>
          <a:bodyPr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0247003-00E7-45E5-874A-A3F633C5037C}" type="slidenum">
              <a:rPr lang="fr-FR" smtClean="0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‹N°›</a:t>
            </a:fld>
            <a:endParaRPr lang="fr-FR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12" name="Rectangle 11"/>
          <p:cNvSpPr/>
          <p:nvPr userDrawn="1"/>
        </p:nvSpPr>
        <p:spPr bwMode="auto">
          <a:xfrm>
            <a:off x="251520" y="828000"/>
            <a:ext cx="360000" cy="4320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fr-FR">
              <a:solidFill>
                <a:srgbClr val="000000"/>
              </a:solidFill>
            </a:endParaRPr>
          </a:p>
        </p:txBody>
      </p:sp>
      <p:pic>
        <p:nvPicPr>
          <p:cNvPr id="10" name="Image 2"/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5688000"/>
            <a:ext cx="9117013" cy="8640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8"/>
          <p:cNvPicPr>
            <a:picLocks noChangeAspect="1" noChangeArrowheads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73" y="6381900"/>
            <a:ext cx="1292225" cy="422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1763789" y="6448575"/>
            <a:ext cx="11969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1C5E157-BB44-488A-A759-75B9E6AD2DF2}" type="datetimeFigureOut">
              <a:rPr lang="fr-FR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09/04/2013</a:t>
            </a:fld>
            <a:endParaRPr lang="fr-FR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17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1" y="6453338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fr-FR" dirty="0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829720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1" r:id="rId4"/>
    <p:sldLayoutId id="2147483672" r:id="rId5"/>
    <p:sldLayoutId id="2147483673" r:id="rId6"/>
  </p:sldLayoutIdLst>
  <p:transition>
    <p:fade/>
  </p:transition>
  <p:hf hdr="0" ftr="0"/>
  <p:txStyles>
    <p:titleStyle>
      <a:lvl1pPr algn="l" rtl="0" eaLnBrk="0" fontAlgn="base" hangingPunct="0">
        <a:spcBef>
          <a:spcPct val="0"/>
        </a:spcBef>
        <a:spcAft>
          <a:spcPct val="0"/>
        </a:spcAft>
        <a:defRPr lang="fr-FR" sz="2600" b="1" smtClean="0">
          <a:solidFill>
            <a:srgbClr val="24B9CA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008751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008751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008751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008751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600" b="1">
          <a:solidFill>
            <a:srgbClr val="008751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600" b="1">
          <a:solidFill>
            <a:srgbClr val="008751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600" b="1">
          <a:solidFill>
            <a:srgbClr val="008751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600" b="1">
          <a:solidFill>
            <a:srgbClr val="00875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ts val="1800"/>
        </a:spcBef>
        <a:spcAft>
          <a:spcPct val="0"/>
        </a:spcAft>
        <a:buClr>
          <a:schemeClr val="tx2"/>
        </a:buClr>
        <a:buSzPct val="100000"/>
        <a:buFont typeface="Wingdings" pitchFamily="2" charset="2"/>
        <a:buChar char="Ø"/>
        <a:defRPr lang="fr-FR" b="0" smtClean="0">
          <a:solidFill>
            <a:srgbClr val="00386B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100000"/>
        <a:buFont typeface="Wingdings" pitchFamily="2" charset="2"/>
        <a:buChar char="l"/>
        <a:defRPr lang="fr-FR" sz="1600" b="0" smtClean="0">
          <a:solidFill>
            <a:srgbClr val="00386B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itchFamily="2" charset="2"/>
        <a:buChar char="¡"/>
        <a:defRPr lang="fr-FR" sz="1400" b="0" smtClean="0">
          <a:solidFill>
            <a:srgbClr val="00386B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100000"/>
        <a:buFont typeface="Wingdings" pitchFamily="2" charset="2"/>
        <a:buChar char="§"/>
        <a:defRPr lang="fr-FR" sz="1400" b="0" smtClean="0">
          <a:solidFill>
            <a:srgbClr val="00386B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100000"/>
        <a:buFont typeface="Arial" pitchFamily="34" charset="0"/>
        <a:buChar char="•"/>
        <a:defRPr lang="fr-FR" sz="1400" b="0" smtClean="0">
          <a:solidFill>
            <a:srgbClr val="00386B"/>
          </a:solidFill>
          <a:latin typeface="+mn-lt"/>
          <a:ea typeface="+mn-ea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¡"/>
        <a:defRPr b="1">
          <a:solidFill>
            <a:srgbClr val="00386B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¡"/>
        <a:defRPr b="1">
          <a:solidFill>
            <a:srgbClr val="00386B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¡"/>
        <a:defRPr b="1">
          <a:solidFill>
            <a:srgbClr val="00386B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¡"/>
        <a:defRPr b="1">
          <a:solidFill>
            <a:srgbClr val="00386B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6"/>
          <p:cNvSpPr>
            <a:spLocks noGrp="1" noChangeArrowheads="1"/>
          </p:cNvSpPr>
          <p:nvPr userDrawn="1">
            <p:ph type="title"/>
          </p:nvPr>
        </p:nvSpPr>
        <p:spPr bwMode="auto">
          <a:xfrm>
            <a:off x="611560" y="116632"/>
            <a:ext cx="8208912" cy="56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dirty="0" smtClean="0"/>
              <a:t>Cliquez pour modifier le style du titre</a:t>
            </a:r>
          </a:p>
        </p:txBody>
      </p:sp>
      <p:sp>
        <p:nvSpPr>
          <p:cNvPr id="1027" name="Rectangle 7"/>
          <p:cNvSpPr>
            <a:spLocks noGrp="1" noChangeArrowheads="1"/>
          </p:cNvSpPr>
          <p:nvPr userDrawn="1">
            <p:ph type="body" idx="1"/>
          </p:nvPr>
        </p:nvSpPr>
        <p:spPr bwMode="auto">
          <a:xfrm>
            <a:off x="611560" y="980728"/>
            <a:ext cx="8208912" cy="5184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</a:p>
        </p:txBody>
      </p:sp>
      <p:sp>
        <p:nvSpPr>
          <p:cNvPr id="16" name="Espace réservé du numéro de diapositive 10"/>
          <p:cNvSpPr txBox="1">
            <a:spLocks/>
          </p:cNvSpPr>
          <p:nvPr userDrawn="1"/>
        </p:nvSpPr>
        <p:spPr>
          <a:xfrm>
            <a:off x="8316416" y="6448251"/>
            <a:ext cx="571500" cy="365125"/>
          </a:xfrm>
          <a:prstGeom prst="rect">
            <a:avLst/>
          </a:prstGeom>
        </p:spPr>
        <p:txBody>
          <a:bodyPr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0247003-00E7-45E5-874A-A3F633C5037C}" type="slidenum">
              <a:rPr lang="fr-FR" smtClean="0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‹N°›</a:t>
            </a:fld>
            <a:endParaRPr lang="fr-FR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12" name="Rectangle 11"/>
          <p:cNvSpPr/>
          <p:nvPr userDrawn="1"/>
        </p:nvSpPr>
        <p:spPr bwMode="auto">
          <a:xfrm>
            <a:off x="251520" y="828000"/>
            <a:ext cx="360000" cy="4320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fr-FR" smtClean="0">
              <a:solidFill>
                <a:srgbClr val="000000"/>
              </a:solidFill>
            </a:endParaRPr>
          </a:p>
        </p:txBody>
      </p:sp>
      <p:pic>
        <p:nvPicPr>
          <p:cNvPr id="10" name="Image 2"/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688000"/>
            <a:ext cx="9117013" cy="8640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8"/>
          <p:cNvPicPr>
            <a:picLocks noChangeAspect="1" noChangeArrowheads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6381750"/>
            <a:ext cx="1292225" cy="422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1763713" y="6448425"/>
            <a:ext cx="11969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1C5E157-BB44-488A-A759-75B9E6AD2DF2}" type="datetimeFigureOut">
              <a:rPr lang="fr-FR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09/04/2013</a:t>
            </a:fld>
            <a:endParaRPr lang="fr-FR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17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453188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fr-FR" dirty="0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5171620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</p:sldLayoutIdLst>
  <p:transition>
    <p:fade/>
  </p:transition>
  <p:hf hdr="0" ftr="0"/>
  <p:txStyles>
    <p:titleStyle>
      <a:lvl1pPr algn="l" rtl="0" eaLnBrk="0" fontAlgn="base" hangingPunct="0">
        <a:spcBef>
          <a:spcPct val="0"/>
        </a:spcBef>
        <a:spcAft>
          <a:spcPct val="0"/>
        </a:spcAft>
        <a:defRPr lang="fr-FR" sz="2600" b="1" smtClean="0">
          <a:solidFill>
            <a:srgbClr val="24B9CA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008751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008751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008751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008751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600" b="1">
          <a:solidFill>
            <a:srgbClr val="008751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600" b="1">
          <a:solidFill>
            <a:srgbClr val="008751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600" b="1">
          <a:solidFill>
            <a:srgbClr val="008751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600" b="1">
          <a:solidFill>
            <a:srgbClr val="00875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ts val="1800"/>
        </a:spcBef>
        <a:spcAft>
          <a:spcPct val="0"/>
        </a:spcAft>
        <a:buClr>
          <a:schemeClr val="tx2"/>
        </a:buClr>
        <a:buSzPct val="100000"/>
        <a:buFont typeface="Wingdings" pitchFamily="2" charset="2"/>
        <a:buChar char="Ø"/>
        <a:defRPr lang="fr-FR" b="0" smtClean="0">
          <a:solidFill>
            <a:srgbClr val="00386B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100000"/>
        <a:buFont typeface="Wingdings" pitchFamily="2" charset="2"/>
        <a:buChar char="l"/>
        <a:defRPr lang="fr-FR" sz="1600" b="0" smtClean="0">
          <a:solidFill>
            <a:srgbClr val="00386B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itchFamily="2" charset="2"/>
        <a:buChar char="¡"/>
        <a:defRPr lang="fr-FR" sz="1400" b="0" smtClean="0">
          <a:solidFill>
            <a:srgbClr val="00386B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100000"/>
        <a:buFont typeface="Wingdings" pitchFamily="2" charset="2"/>
        <a:buChar char="§"/>
        <a:defRPr lang="fr-FR" sz="1400" b="0" smtClean="0">
          <a:solidFill>
            <a:srgbClr val="00386B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100000"/>
        <a:buFont typeface="Arial" pitchFamily="34" charset="0"/>
        <a:buChar char="•"/>
        <a:defRPr lang="fr-FR" sz="1400" b="0" smtClean="0">
          <a:solidFill>
            <a:srgbClr val="00386B"/>
          </a:solidFill>
          <a:latin typeface="+mn-lt"/>
          <a:ea typeface="+mn-ea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¡"/>
        <a:defRPr b="1">
          <a:solidFill>
            <a:srgbClr val="00386B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¡"/>
        <a:defRPr b="1">
          <a:solidFill>
            <a:srgbClr val="00386B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¡"/>
        <a:defRPr b="1">
          <a:solidFill>
            <a:srgbClr val="00386B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¡"/>
        <a:defRPr b="1">
          <a:solidFill>
            <a:srgbClr val="00386B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6"/>
          <p:cNvSpPr>
            <a:spLocks noGrp="1" noChangeArrowheads="1"/>
          </p:cNvSpPr>
          <p:nvPr userDrawn="1">
            <p:ph type="title"/>
          </p:nvPr>
        </p:nvSpPr>
        <p:spPr bwMode="auto">
          <a:xfrm>
            <a:off x="611560" y="116632"/>
            <a:ext cx="8208912" cy="56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dirty="0" smtClean="0"/>
              <a:t>Cliquez pour modifier le style du titre</a:t>
            </a:r>
          </a:p>
        </p:txBody>
      </p:sp>
      <p:sp>
        <p:nvSpPr>
          <p:cNvPr id="1027" name="Rectangle 7"/>
          <p:cNvSpPr>
            <a:spLocks noGrp="1" noChangeArrowheads="1"/>
          </p:cNvSpPr>
          <p:nvPr userDrawn="1">
            <p:ph type="body" idx="1"/>
          </p:nvPr>
        </p:nvSpPr>
        <p:spPr bwMode="auto">
          <a:xfrm>
            <a:off x="611560" y="980728"/>
            <a:ext cx="8208912" cy="5184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</a:p>
        </p:txBody>
      </p:sp>
      <p:sp>
        <p:nvSpPr>
          <p:cNvPr id="16" name="Espace réservé du numéro de diapositive 10"/>
          <p:cNvSpPr txBox="1">
            <a:spLocks/>
          </p:cNvSpPr>
          <p:nvPr userDrawn="1"/>
        </p:nvSpPr>
        <p:spPr>
          <a:xfrm>
            <a:off x="8316416" y="6448251"/>
            <a:ext cx="571500" cy="365125"/>
          </a:xfrm>
          <a:prstGeom prst="rect">
            <a:avLst/>
          </a:prstGeom>
        </p:spPr>
        <p:txBody>
          <a:bodyPr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0247003-00E7-45E5-874A-A3F633C5037C}" type="slidenum">
              <a:rPr lang="fr-FR" smtClean="0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‹N°›</a:t>
            </a:fld>
            <a:endParaRPr lang="fr-FR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12" name="Rectangle 11"/>
          <p:cNvSpPr/>
          <p:nvPr userDrawn="1"/>
        </p:nvSpPr>
        <p:spPr bwMode="auto">
          <a:xfrm>
            <a:off x="251520" y="828000"/>
            <a:ext cx="360000" cy="4320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fr-FR" smtClean="0">
              <a:solidFill>
                <a:srgbClr val="000000"/>
              </a:solidFill>
            </a:endParaRPr>
          </a:p>
        </p:txBody>
      </p:sp>
      <p:pic>
        <p:nvPicPr>
          <p:cNvPr id="10" name="Image 2"/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688000"/>
            <a:ext cx="9117013" cy="8640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8"/>
          <p:cNvPicPr>
            <a:picLocks noChangeAspect="1" noChangeArrowheads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6381750"/>
            <a:ext cx="1292225" cy="422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1763713" y="6448425"/>
            <a:ext cx="11969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1C5E157-BB44-488A-A759-75B9E6AD2DF2}" type="datetimeFigureOut">
              <a:rPr lang="fr-FR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09/04/2013</a:t>
            </a:fld>
            <a:endParaRPr lang="fr-FR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17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453188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fr-FR" dirty="0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2286789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83" r:id="rId2"/>
    <p:sldLayoutId id="2147483684" r:id="rId3"/>
    <p:sldLayoutId id="2147483685" r:id="rId4"/>
    <p:sldLayoutId id="2147483686" r:id="rId5"/>
    <p:sldLayoutId id="2147483687" r:id="rId6"/>
  </p:sldLayoutIdLst>
  <p:transition>
    <p:fade/>
  </p:transition>
  <p:hf hdr="0" ftr="0"/>
  <p:txStyles>
    <p:titleStyle>
      <a:lvl1pPr algn="l" rtl="0" eaLnBrk="0" fontAlgn="base" hangingPunct="0">
        <a:spcBef>
          <a:spcPct val="0"/>
        </a:spcBef>
        <a:spcAft>
          <a:spcPct val="0"/>
        </a:spcAft>
        <a:defRPr lang="fr-FR" sz="2600" b="1" smtClean="0">
          <a:solidFill>
            <a:srgbClr val="24B9CA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008751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008751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008751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008751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600" b="1">
          <a:solidFill>
            <a:srgbClr val="008751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600" b="1">
          <a:solidFill>
            <a:srgbClr val="008751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600" b="1">
          <a:solidFill>
            <a:srgbClr val="008751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600" b="1">
          <a:solidFill>
            <a:srgbClr val="00875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ts val="1800"/>
        </a:spcBef>
        <a:spcAft>
          <a:spcPct val="0"/>
        </a:spcAft>
        <a:buClr>
          <a:schemeClr val="tx2"/>
        </a:buClr>
        <a:buSzPct val="100000"/>
        <a:buFont typeface="Wingdings" pitchFamily="2" charset="2"/>
        <a:buChar char="Ø"/>
        <a:defRPr lang="fr-FR" b="0" smtClean="0">
          <a:solidFill>
            <a:srgbClr val="00386B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100000"/>
        <a:buFont typeface="Wingdings" pitchFamily="2" charset="2"/>
        <a:buChar char="l"/>
        <a:defRPr lang="fr-FR" sz="1600" b="0" smtClean="0">
          <a:solidFill>
            <a:srgbClr val="00386B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itchFamily="2" charset="2"/>
        <a:buChar char="¡"/>
        <a:defRPr lang="fr-FR" sz="1400" b="0" smtClean="0">
          <a:solidFill>
            <a:srgbClr val="00386B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100000"/>
        <a:buFont typeface="Wingdings" pitchFamily="2" charset="2"/>
        <a:buChar char="§"/>
        <a:defRPr lang="fr-FR" sz="1400" b="0" smtClean="0">
          <a:solidFill>
            <a:srgbClr val="00386B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100000"/>
        <a:buFont typeface="Arial" pitchFamily="34" charset="0"/>
        <a:buChar char="•"/>
        <a:defRPr lang="fr-FR" sz="1400" b="0" smtClean="0">
          <a:solidFill>
            <a:srgbClr val="00386B"/>
          </a:solidFill>
          <a:latin typeface="+mn-lt"/>
          <a:ea typeface="+mn-ea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¡"/>
        <a:defRPr b="1">
          <a:solidFill>
            <a:srgbClr val="00386B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¡"/>
        <a:defRPr b="1">
          <a:solidFill>
            <a:srgbClr val="00386B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¡"/>
        <a:defRPr b="1">
          <a:solidFill>
            <a:srgbClr val="00386B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¡"/>
        <a:defRPr b="1">
          <a:solidFill>
            <a:srgbClr val="00386B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hyperlink" Target="mailto:club.biogaz@atee.fr" TargetMode="External"/><Relationship Id="rId7" Type="http://schemas.openxmlformats.org/officeDocument/2006/relationships/hyperlink" Target="http://www.expo-biogaz.com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hyperlink" Target="http://www.biomethanecarburant.info/" TargetMode="External"/><Relationship Id="rId4" Type="http://schemas.openxmlformats.org/officeDocument/2006/relationships/hyperlink" Target="http://www.club-biogaz.fr/" TargetMode="External"/></Relationships>
</file>

<file path=ppt/slides/_rels/slide10.xml.rels><?xml version="1.0" encoding="UTF-8" standalone="yes"?>
<Relationships xmlns="http://schemas.openxmlformats.org/package/2006/relationships"><Relationship Id="rId8" Type="http://schemas.microsoft.com/office/2007/relationships/hdphoto" Target="../media/hdphoto2.wdp"/><Relationship Id="rId3" Type="http://schemas.openxmlformats.org/officeDocument/2006/relationships/image" Target="../media/image29.png"/><Relationship Id="rId7" Type="http://schemas.openxmlformats.org/officeDocument/2006/relationships/image" Target="../media/image3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31.png"/><Relationship Id="rId5" Type="http://schemas.openxmlformats.org/officeDocument/2006/relationships/image" Target="../media/image26.png"/><Relationship Id="rId4" Type="http://schemas.openxmlformats.org/officeDocument/2006/relationships/image" Target="../media/image30.emf"/><Relationship Id="rId9" Type="http://schemas.openxmlformats.org/officeDocument/2006/relationships/image" Target="../media/image3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njectionbiomethane.fr/" TargetMode="External"/><Relationship Id="rId2" Type="http://schemas.openxmlformats.org/officeDocument/2006/relationships/hyperlink" Target="http://www.afsset.fr/" TargetMode="Externa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33.png"/></Relationships>
</file>

<file path=ppt/slides/_rels/slide13.xml.rels><?xml version="1.0" encoding="UTF-8" standalone="yes"?>
<Relationships xmlns="http://schemas.openxmlformats.org/package/2006/relationships"><Relationship Id="rId8" Type="http://schemas.microsoft.com/office/2007/relationships/hdphoto" Target="../media/hdphoto4.wdp"/><Relationship Id="rId13" Type="http://schemas.openxmlformats.org/officeDocument/2006/relationships/image" Target="../media/image42.png"/><Relationship Id="rId3" Type="http://schemas.openxmlformats.org/officeDocument/2006/relationships/notesSlide" Target="../notesSlides/notesSlide10.xml"/><Relationship Id="rId7" Type="http://schemas.openxmlformats.org/officeDocument/2006/relationships/image" Target="../media/image39.png"/><Relationship Id="rId12" Type="http://schemas.microsoft.com/office/2007/relationships/hdphoto" Target="../media/hdphoto6.wdp"/><Relationship Id="rId2" Type="http://schemas.openxmlformats.org/officeDocument/2006/relationships/slideLayout" Target="../slideLayouts/slideLayout8.xml"/><Relationship Id="rId16" Type="http://schemas.openxmlformats.org/officeDocument/2006/relationships/image" Target="../media/image33.png"/><Relationship Id="rId1" Type="http://schemas.openxmlformats.org/officeDocument/2006/relationships/tags" Target="../tags/tag5.xml"/><Relationship Id="rId6" Type="http://schemas.openxmlformats.org/officeDocument/2006/relationships/image" Target="../media/image38.png"/><Relationship Id="rId11" Type="http://schemas.openxmlformats.org/officeDocument/2006/relationships/image" Target="../media/image41.png"/><Relationship Id="rId5" Type="http://schemas.microsoft.com/office/2007/relationships/hdphoto" Target="../media/hdphoto3.wdp"/><Relationship Id="rId15" Type="http://schemas.microsoft.com/office/2007/relationships/hdphoto" Target="../media/hdphoto7.wdp"/><Relationship Id="rId10" Type="http://schemas.microsoft.com/office/2007/relationships/hdphoto" Target="../media/hdphoto5.wdp"/><Relationship Id="rId4" Type="http://schemas.openxmlformats.org/officeDocument/2006/relationships/image" Target="../media/image37.png"/><Relationship Id="rId9" Type="http://schemas.openxmlformats.org/officeDocument/2006/relationships/image" Target="../media/image40.png"/><Relationship Id="rId14" Type="http://schemas.openxmlformats.org/officeDocument/2006/relationships/image" Target="../media/image4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0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0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0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20.xml"/><Relationship Id="rId1" Type="http://schemas.openxmlformats.org/officeDocument/2006/relationships/tags" Target="../tags/tag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0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9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7" Type="http://schemas.openxmlformats.org/officeDocument/2006/relationships/image" Target="../media/image49.jpeg"/><Relationship Id="rId2" Type="http://schemas.openxmlformats.org/officeDocument/2006/relationships/slideLayout" Target="../slideLayouts/slideLayout8.xml"/><Relationship Id="rId1" Type="http://schemas.openxmlformats.org/officeDocument/2006/relationships/tags" Target="../tags/tag7.xml"/><Relationship Id="rId6" Type="http://schemas.openxmlformats.org/officeDocument/2006/relationships/image" Target="../media/image48.jpeg"/><Relationship Id="rId5" Type="http://schemas.openxmlformats.org/officeDocument/2006/relationships/image" Target="../media/image47.png"/><Relationship Id="rId4" Type="http://schemas.openxmlformats.org/officeDocument/2006/relationships/image" Target="../media/image46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2" Type="http://schemas.openxmlformats.org/officeDocument/2006/relationships/slideLayout" Target="../slideLayouts/slideLayout8.xml"/><Relationship Id="rId1" Type="http://schemas.openxmlformats.org/officeDocument/2006/relationships/tags" Target="../tags/tag8.xml"/><Relationship Id="rId4" Type="http://schemas.openxmlformats.org/officeDocument/2006/relationships/image" Target="../media/image50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1.xml"/><Relationship Id="rId2" Type="http://schemas.openxmlformats.org/officeDocument/2006/relationships/slideLayout" Target="../slideLayouts/slideLayout8.xml"/><Relationship Id="rId1" Type="http://schemas.openxmlformats.org/officeDocument/2006/relationships/tags" Target="../tags/tag9.xml"/><Relationship Id="rId4" Type="http://schemas.openxmlformats.org/officeDocument/2006/relationships/image" Target="../media/image51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2.xml"/><Relationship Id="rId2" Type="http://schemas.openxmlformats.org/officeDocument/2006/relationships/slideLayout" Target="../slideLayouts/slideLayout8.xml"/><Relationship Id="rId1" Type="http://schemas.openxmlformats.org/officeDocument/2006/relationships/tags" Target="../tags/tag10.xml"/><Relationship Id="rId4" Type="http://schemas.openxmlformats.org/officeDocument/2006/relationships/image" Target="../media/image52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3.xml"/><Relationship Id="rId2" Type="http://schemas.openxmlformats.org/officeDocument/2006/relationships/slideLayout" Target="../slideLayouts/slideLayout11.xml"/><Relationship Id="rId1" Type="http://schemas.openxmlformats.org/officeDocument/2006/relationships/tags" Target="../tags/tag11.xml"/><Relationship Id="rId6" Type="http://schemas.openxmlformats.org/officeDocument/2006/relationships/image" Target="../media/image55.jpeg"/><Relationship Id="rId5" Type="http://schemas.openxmlformats.org/officeDocument/2006/relationships/image" Target="../media/image54.jpeg"/><Relationship Id="rId4" Type="http://schemas.openxmlformats.org/officeDocument/2006/relationships/image" Target="../media/image53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4.xml"/><Relationship Id="rId2" Type="http://schemas.openxmlformats.org/officeDocument/2006/relationships/slideLayout" Target="../slideLayouts/slideLayout8.xml"/><Relationship Id="rId1" Type="http://schemas.openxmlformats.org/officeDocument/2006/relationships/tags" Target="../tags/tag12.xml"/><Relationship Id="rId4" Type="http://schemas.openxmlformats.org/officeDocument/2006/relationships/image" Target="../media/image56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8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59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8.xml"/><Relationship Id="rId1" Type="http://schemas.openxmlformats.org/officeDocument/2006/relationships/tags" Target="../tags/tag1.xml"/><Relationship Id="rId4" Type="http://schemas.openxmlformats.org/officeDocument/2006/relationships/image" Target="../media/image6.pn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8.xml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3.png"/><Relationship Id="rId3" Type="http://schemas.openxmlformats.org/officeDocument/2006/relationships/image" Target="../media/image60.png"/><Relationship Id="rId7" Type="http://schemas.openxmlformats.org/officeDocument/2006/relationships/image" Target="../media/image62.jpe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61.png"/><Relationship Id="rId5" Type="http://schemas.openxmlformats.org/officeDocument/2006/relationships/hyperlink" Target="http://www.afgnv.info/" TargetMode="External"/><Relationship Id="rId4" Type="http://schemas.openxmlformats.org/officeDocument/2006/relationships/hyperlink" Target="http://www.ngvaeurope.eu/" TargetMode="External"/><Relationship Id="rId9" Type="http://schemas.microsoft.com/office/2007/relationships/hdphoto" Target="../media/hdphoto8.wdp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9.xml"/><Relationship Id="rId2" Type="http://schemas.openxmlformats.org/officeDocument/2006/relationships/slideLayout" Target="../slideLayouts/slideLayout8.xml"/><Relationship Id="rId1" Type="http://schemas.openxmlformats.org/officeDocument/2006/relationships/tags" Target="../tags/tag13.xml"/><Relationship Id="rId5" Type="http://schemas.openxmlformats.org/officeDocument/2006/relationships/hyperlink" Target="http://www.inrs.fr/accueil/produits/mediatheque/doc/publications.html?refINRS=ED%20945" TargetMode="External"/><Relationship Id="rId4" Type="http://schemas.openxmlformats.org/officeDocument/2006/relationships/hyperlink" Target="http://www.legifrance.gouv.fr/affichCodeArticle.do;jsessionid=4DF9E55EED7A4425E5E41A9A1D0B2C4C.tpdjo14v_3?idArticle=LEGIARTI000025585978&amp;cidTexte=LEGITEXT000006074220&amp;dateTexte=20120701" TargetMode="Externa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0.xml"/><Relationship Id="rId2" Type="http://schemas.openxmlformats.org/officeDocument/2006/relationships/slideLayout" Target="../slideLayouts/slideLayout8.xml"/><Relationship Id="rId1" Type="http://schemas.openxmlformats.org/officeDocument/2006/relationships/tags" Target="../tags/tag14.xml"/><Relationship Id="rId4" Type="http://schemas.openxmlformats.org/officeDocument/2006/relationships/hyperlink" Target="http://www.legifrance.gouv.fr/affichCode.do;jsessionid=E268FB4921E12F62042C8D93EF14AD49.tpdjo14v_3?idSectionTA=LEGISCTA000006122062&amp;cidTexte=LEGITEXT000006071570&amp;dateTexte=20121016" TargetMode="Externa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wmf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13" Type="http://schemas.openxmlformats.org/officeDocument/2006/relationships/image" Target="../media/image17.png"/><Relationship Id="rId18" Type="http://schemas.openxmlformats.org/officeDocument/2006/relationships/image" Target="../media/image22.pn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12" Type="http://schemas.openxmlformats.org/officeDocument/2006/relationships/image" Target="../media/image16.png"/><Relationship Id="rId17" Type="http://schemas.openxmlformats.org/officeDocument/2006/relationships/image" Target="../media/image21.png"/><Relationship Id="rId2" Type="http://schemas.openxmlformats.org/officeDocument/2006/relationships/notesSlide" Target="../notesSlides/notesSlide3.xml"/><Relationship Id="rId16" Type="http://schemas.openxmlformats.org/officeDocument/2006/relationships/image" Target="../media/image20.pn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10.png"/><Relationship Id="rId11" Type="http://schemas.openxmlformats.org/officeDocument/2006/relationships/image" Target="../media/image15.png"/><Relationship Id="rId5" Type="http://schemas.openxmlformats.org/officeDocument/2006/relationships/image" Target="../media/image9.png"/><Relationship Id="rId15" Type="http://schemas.openxmlformats.org/officeDocument/2006/relationships/image" Target="../media/image19.png"/><Relationship Id="rId10" Type="http://schemas.openxmlformats.org/officeDocument/2006/relationships/image" Target="../media/image14.png"/><Relationship Id="rId19" Type="http://schemas.openxmlformats.org/officeDocument/2006/relationships/image" Target="../media/image23.png"/><Relationship Id="rId4" Type="http://schemas.openxmlformats.org/officeDocument/2006/relationships/image" Target="../media/image8.png"/><Relationship Id="rId9" Type="http://schemas.openxmlformats.org/officeDocument/2006/relationships/image" Target="../media/image13.png"/><Relationship Id="rId14" Type="http://schemas.openxmlformats.org/officeDocument/2006/relationships/image" Target="../media/image1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10.xml"/><Relationship Id="rId1" Type="http://schemas.openxmlformats.org/officeDocument/2006/relationships/tags" Target="../tags/tag2.xml"/><Relationship Id="rId4" Type="http://schemas.openxmlformats.org/officeDocument/2006/relationships/image" Target="../media/image2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10.xml"/><Relationship Id="rId1" Type="http://schemas.openxmlformats.org/officeDocument/2006/relationships/tags" Target="../tags/tag3.xml"/><Relationship Id="rId4" Type="http://schemas.openxmlformats.org/officeDocument/2006/relationships/image" Target="../media/image2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ec.europa.eu/energy/renewables/transparency_platform/doc/national_renewable_energy_action_plan_france_fr.pdf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26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3" Type="http://schemas.openxmlformats.org/officeDocument/2006/relationships/notesSlide" Target="../notesSlides/notesSlide7.xml"/><Relationship Id="rId7" Type="http://schemas.microsoft.com/office/2007/relationships/hdphoto" Target="../media/hdphoto1.wdp"/><Relationship Id="rId2" Type="http://schemas.openxmlformats.org/officeDocument/2006/relationships/slideLayout" Target="../slideLayouts/slideLayout8.xml"/><Relationship Id="rId1" Type="http://schemas.openxmlformats.org/officeDocument/2006/relationships/tags" Target="../tags/tag4.xml"/><Relationship Id="rId6" Type="http://schemas.openxmlformats.org/officeDocument/2006/relationships/image" Target="../media/image27.png"/><Relationship Id="rId5" Type="http://schemas.openxmlformats.org/officeDocument/2006/relationships/image" Target="../media/image18.png"/><Relationship Id="rId4" Type="http://schemas.openxmlformats.org/officeDocument/2006/relationships/image" Target="../media/image15.png"/><Relationship Id="rId9" Type="http://schemas.openxmlformats.org/officeDocument/2006/relationships/image" Target="../media/image26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re 10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 smtClean="0"/>
              <a:t>Biogaz et biométhane carburant en France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endParaRPr lang="fr-FR" dirty="0" smtClean="0">
              <a:hlinkClick r:id="rId3"/>
            </a:endParaRPr>
          </a:p>
          <a:p>
            <a:r>
              <a:rPr lang="fr-FR" dirty="0" smtClean="0">
                <a:hlinkClick r:id="rId3"/>
              </a:rPr>
              <a:t>club.biogaz@atee.fr</a:t>
            </a:r>
            <a:r>
              <a:rPr lang="fr-FR" dirty="0" smtClean="0"/>
              <a:t>  +33 1 46 56 41 43</a:t>
            </a:r>
          </a:p>
          <a:p>
            <a:r>
              <a:rPr lang="fr-FR" dirty="0" smtClean="0">
                <a:hlinkClick r:id="rId4"/>
              </a:rPr>
              <a:t>www. biogaz.atee.fr</a:t>
            </a:r>
            <a:r>
              <a:rPr lang="fr-FR" dirty="0" smtClean="0"/>
              <a:t>  </a:t>
            </a:r>
            <a:r>
              <a:rPr lang="fr-FR" dirty="0" smtClean="0">
                <a:hlinkClick r:id="rId5"/>
              </a:rPr>
              <a:t>www.biomethanecarburant.info</a:t>
            </a:r>
            <a:r>
              <a:rPr lang="fr-FR" dirty="0" smtClean="0"/>
              <a:t> </a:t>
            </a:r>
          </a:p>
        </p:txBody>
      </p:sp>
      <p:pic>
        <p:nvPicPr>
          <p:cNvPr id="4" name="Picture 2" descr="d:\Club Biogaz\Mes documents\BIOGAZ\Site internet\Site_Biomethane\images\logo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362772" y="5085184"/>
            <a:ext cx="5745732" cy="576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 descr="d:\Club Biogaz\Mes documents\BIOGAZ\Conferences\2012-04_ExpoBiogaz\EXPOBIOGAZ_RVB.jpg">
            <a:hlinkClick r:id="rId7"/>
          </p:cNvPr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471988" y="5662016"/>
            <a:ext cx="2916436" cy="71946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93667218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Biométhane: un cycle d’énergie locale  </a:t>
            </a:r>
            <a:endParaRPr lang="fr-FR" dirty="0"/>
          </a:p>
        </p:txBody>
      </p:sp>
      <p:grpSp>
        <p:nvGrpSpPr>
          <p:cNvPr id="5" name="Groupe 12"/>
          <p:cNvGrpSpPr/>
          <p:nvPr/>
        </p:nvGrpSpPr>
        <p:grpSpPr>
          <a:xfrm>
            <a:off x="-255173" y="826212"/>
            <a:ext cx="9399173" cy="5625383"/>
            <a:chOff x="-255173" y="826212"/>
            <a:chExt cx="9399173" cy="5625383"/>
          </a:xfrm>
        </p:grpSpPr>
        <p:grpSp>
          <p:nvGrpSpPr>
            <p:cNvPr id="6" name="Groupe 8"/>
            <p:cNvGrpSpPr/>
            <p:nvPr/>
          </p:nvGrpSpPr>
          <p:grpSpPr>
            <a:xfrm>
              <a:off x="-255173" y="826212"/>
              <a:ext cx="9399173" cy="5625383"/>
              <a:chOff x="-255173" y="826212"/>
              <a:chExt cx="9399173" cy="5625383"/>
            </a:xfrm>
          </p:grpSpPr>
          <p:grpSp>
            <p:nvGrpSpPr>
              <p:cNvPr id="7" name="Groupe 6"/>
              <p:cNvGrpSpPr/>
              <p:nvPr/>
            </p:nvGrpSpPr>
            <p:grpSpPr>
              <a:xfrm>
                <a:off x="-255173" y="826212"/>
                <a:ext cx="9399173" cy="5625383"/>
                <a:chOff x="-255173" y="826212"/>
                <a:chExt cx="9399173" cy="5625383"/>
              </a:xfrm>
            </p:grpSpPr>
            <p:sp>
              <p:nvSpPr>
                <p:cNvPr id="4" name="ZoneTexte 3"/>
                <p:cNvSpPr txBox="1"/>
                <p:nvPr/>
              </p:nvSpPr>
              <p:spPr>
                <a:xfrm>
                  <a:off x="6133893" y="5805264"/>
                  <a:ext cx="3010107" cy="64633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fr-FR" b="1" dirty="0" smtClean="0">
                      <a:solidFill>
                        <a:srgbClr val="C00000"/>
                      </a:solidFill>
                    </a:rPr>
                    <a:t>Entreprise ou Collectivité</a:t>
                  </a:r>
                  <a:endParaRPr lang="fr-FR" b="1" dirty="0">
                    <a:solidFill>
                      <a:srgbClr val="C00000"/>
                    </a:solidFill>
                  </a:endParaRPr>
                </a:p>
              </p:txBody>
            </p:sp>
            <p:grpSp>
              <p:nvGrpSpPr>
                <p:cNvPr id="9" name="Groupe 5"/>
                <p:cNvGrpSpPr/>
                <p:nvPr/>
              </p:nvGrpSpPr>
              <p:grpSpPr>
                <a:xfrm>
                  <a:off x="-255173" y="826212"/>
                  <a:ext cx="8931629" cy="5414875"/>
                  <a:chOff x="-255173" y="826212"/>
                  <a:chExt cx="8931629" cy="5414875"/>
                </a:xfrm>
              </p:grpSpPr>
              <p:sp>
                <p:nvSpPr>
                  <p:cNvPr id="8" name="ZoneTexte 7"/>
                  <p:cNvSpPr txBox="1"/>
                  <p:nvPr/>
                </p:nvSpPr>
                <p:spPr>
                  <a:xfrm>
                    <a:off x="-29458" y="3892821"/>
                    <a:ext cx="2069381" cy="36933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fr-FR" b="1" dirty="0" smtClean="0">
                        <a:solidFill>
                          <a:srgbClr val="C00000"/>
                        </a:solidFill>
                      </a:rPr>
                      <a:t>Injection</a:t>
                    </a:r>
                  </a:p>
                </p:txBody>
              </p:sp>
              <p:sp>
                <p:nvSpPr>
                  <p:cNvPr id="35" name="ZoneTexte 34"/>
                  <p:cNvSpPr txBox="1"/>
                  <p:nvPr/>
                </p:nvSpPr>
                <p:spPr>
                  <a:xfrm>
                    <a:off x="-255173" y="1196752"/>
                    <a:ext cx="2088232" cy="33855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fr-FR" sz="1600" dirty="0" smtClean="0">
                        <a:solidFill>
                          <a:srgbClr val="00206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Epuration</a:t>
                    </a:r>
                  </a:p>
                </p:txBody>
              </p:sp>
              <p:grpSp>
                <p:nvGrpSpPr>
                  <p:cNvPr id="13" name="Groupe 4"/>
                  <p:cNvGrpSpPr/>
                  <p:nvPr/>
                </p:nvGrpSpPr>
                <p:grpSpPr>
                  <a:xfrm>
                    <a:off x="359501" y="826212"/>
                    <a:ext cx="8316955" cy="5414875"/>
                    <a:chOff x="359501" y="826212"/>
                    <a:chExt cx="8316955" cy="5414875"/>
                  </a:xfrm>
                </p:grpSpPr>
                <p:sp>
                  <p:nvSpPr>
                    <p:cNvPr id="27" name="ZoneTexte 26"/>
                    <p:cNvSpPr txBox="1"/>
                    <p:nvPr/>
                  </p:nvSpPr>
                  <p:spPr>
                    <a:xfrm>
                      <a:off x="3830393" y="2854677"/>
                      <a:ext cx="1749719" cy="646331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</p:spPr>
                  <p:txBody>
                    <a:bodyPr wrap="square" rtlCol="0">
                      <a:spAutoFit/>
                    </a:bodyPr>
                    <a:lstStyle/>
                    <a:p>
                      <a:pPr algn="ctr"/>
                      <a:r>
                        <a:rPr lang="fr-FR" b="1" dirty="0" smtClean="0">
                          <a:solidFill>
                            <a:srgbClr val="008DF6"/>
                          </a:solidFill>
                        </a:rPr>
                        <a:t>Autonomie énergétique</a:t>
                      </a:r>
                      <a:endParaRPr lang="fr-FR" b="1" dirty="0">
                        <a:solidFill>
                          <a:srgbClr val="008DF6"/>
                        </a:solidFill>
                      </a:endParaRPr>
                    </a:p>
                  </p:txBody>
                </p:sp>
                <p:sp>
                  <p:nvSpPr>
                    <p:cNvPr id="24" name="Flèche gauche 23"/>
                    <p:cNvSpPr/>
                    <p:nvPr/>
                  </p:nvSpPr>
                  <p:spPr bwMode="auto">
                    <a:xfrm rot="10800000">
                      <a:off x="4100663" y="4990101"/>
                      <a:ext cx="2451048" cy="487961"/>
                    </a:xfrm>
                    <a:prstGeom prst="leftArrow">
                      <a:avLst/>
                    </a:prstGeom>
                    <a:solidFill>
                      <a:srgbClr val="7CBF33"/>
                    </a:solidFill>
                    <a:ln w="9525" cap="flat" cmpd="sng" algn="ctr">
                      <a:noFill/>
                      <a:prstDash val="solid"/>
                      <a:miter lim="800000"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non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fontAlgn="base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fr-FR" dirty="0" smtClean="0">
                        <a:solidFill>
                          <a:srgbClr val="000000"/>
                        </a:solidFill>
                      </a:endParaRPr>
                    </a:p>
                  </p:txBody>
                </p:sp>
                <p:sp>
                  <p:nvSpPr>
                    <p:cNvPr id="47" name="ZoneTexte 46"/>
                    <p:cNvSpPr txBox="1"/>
                    <p:nvPr/>
                  </p:nvSpPr>
                  <p:spPr>
                    <a:xfrm>
                      <a:off x="3810097" y="5373216"/>
                      <a:ext cx="3138167" cy="646331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 algn="ctr"/>
                      <a:r>
                        <a:rPr lang="fr-FR" b="1" dirty="0" smtClean="0">
                          <a:solidFill>
                            <a:srgbClr val="7CBF33"/>
                          </a:solidFill>
                        </a:rPr>
                        <a:t>Energie locale renouvelable</a:t>
                      </a:r>
                      <a:endParaRPr lang="fr-FR" b="1" dirty="0">
                        <a:solidFill>
                          <a:srgbClr val="7CBF33"/>
                        </a:solidFill>
                      </a:endParaRPr>
                    </a:p>
                  </p:txBody>
                </p:sp>
                <p:pic>
                  <p:nvPicPr>
                    <p:cNvPr id="1026" name="Picture 2"/>
                    <p:cNvPicPr>
                      <a:picLocks noChangeAspect="1" noChangeArrowheads="1"/>
                    </p:cNvPicPr>
                    <p:nvPr/>
                  </p:nvPicPr>
                  <p:blipFill>
                    <a:blip r:embed="rId3" cstate="print">
                      <a:extLst>
                        <a:ext uri="{28A0092B-C50C-407E-A947-70E740481C1C}">
                          <a14:useLocalDpi xmlns="" xmlns:a14="http://schemas.microsoft.com/office/drawing/2010/main" val="0"/>
                        </a:ext>
                      </a:extLst>
                    </a:blip>
                    <a:srcRect/>
                    <a:stretch>
                      <a:fillRect/>
                    </a:stretch>
                  </p:blipFill>
                  <p:spPr bwMode="auto">
                    <a:xfrm>
                      <a:off x="359501" y="4293096"/>
                      <a:ext cx="1728686" cy="1738523"/>
                    </a:xfrm>
                    <a:prstGeom prst="rect">
                      <a:avLst/>
                    </a:prstGeom>
                    <a:ln w="38100" cap="sq">
                      <a:solidFill>
                        <a:srgbClr val="000000"/>
                      </a:solidFill>
                      <a:prstDash val="solid"/>
                      <a:miter lim="800000"/>
                    </a:ln>
                    <a:effectLst>
                      <a:outerShdw blurRad="50800" dist="38100" dir="2700000" algn="tl" rotWithShape="0">
                        <a:srgbClr val="000000">
                          <a:alpha val="43000"/>
                        </a:srgbClr>
                      </a:outerShdw>
                    </a:effectLst>
                    <a:extLst>
                      <a:ext uri="{909E8E84-426E-40DD-AFC4-6F175D3DCCD1}">
                        <a14:hiddenFill xmlns=""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</a:extLst>
                  </p:spPr>
                </p:pic>
                <p:pic>
                  <p:nvPicPr>
                    <p:cNvPr id="1027" name="Picture 3"/>
                    <p:cNvPicPr>
                      <a:picLocks noChangeAspect="1" noChangeArrowheads="1"/>
                    </p:cNvPicPr>
                    <p:nvPr/>
                  </p:nvPicPr>
                  <p:blipFill>
                    <a:blip r:embed="rId4" cstate="print">
                      <a:extLst>
                        <a:ext uri="{28A0092B-C50C-407E-A947-70E740481C1C}">
                          <a14:useLocalDpi xmlns="" xmlns:a14="http://schemas.microsoft.com/office/drawing/2010/main" val="0"/>
                        </a:ext>
                      </a:extLst>
                    </a:blip>
                    <a:srcRect/>
                    <a:stretch>
                      <a:fillRect/>
                    </a:stretch>
                  </p:blipFill>
                  <p:spPr bwMode="auto">
                    <a:xfrm>
                      <a:off x="6676629" y="3933056"/>
                      <a:ext cx="1999827" cy="1872208"/>
                    </a:xfrm>
                    <a:prstGeom prst="rect">
                      <a:avLst/>
                    </a:prstGeom>
                    <a:ln w="38100" cap="sq">
                      <a:solidFill>
                        <a:srgbClr val="000000"/>
                      </a:solidFill>
                      <a:prstDash val="solid"/>
                      <a:miter lim="800000"/>
                    </a:ln>
                    <a:effectLst>
                      <a:outerShdw blurRad="50800" dist="38100" dir="2700000" algn="tl" rotWithShape="0">
                        <a:srgbClr val="000000">
                          <a:alpha val="43000"/>
                        </a:srgbClr>
                      </a:outerShdw>
                    </a:effectLst>
                    <a:extLst>
                      <a:ext uri="{909E8E84-426E-40DD-AFC4-6F175D3DCCD1}">
                        <a14:hiddenFill xmlns=""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</a:extLst>
                  </p:spPr>
                </p:pic>
                <p:pic>
                  <p:nvPicPr>
                    <p:cNvPr id="30" name="Picture 2"/>
                    <p:cNvPicPr>
                      <a:picLocks noChangeAspect="1" noChangeArrowheads="1"/>
                    </p:cNvPicPr>
                    <p:nvPr/>
                  </p:nvPicPr>
                  <p:blipFill>
                    <a:blip r:embed="rId5" cstate="print"/>
                    <a:srcRect/>
                    <a:stretch>
                      <a:fillRect/>
                    </a:stretch>
                  </p:blipFill>
                  <p:spPr bwMode="auto">
                    <a:xfrm>
                      <a:off x="3572453" y="826212"/>
                      <a:ext cx="1524124" cy="1072884"/>
                    </a:xfrm>
                    <a:prstGeom prst="rect">
                      <a:avLst/>
                    </a:prstGeom>
                    <a:noFill/>
                    <a:ln w="38100">
                      <a:solidFill>
                        <a:srgbClr val="002060"/>
                      </a:solidFill>
                      <a:miter lim="800000"/>
                      <a:headEnd/>
                      <a:tailEnd/>
                    </a:ln>
                  </p:spPr>
                </p:pic>
                <p:sp>
                  <p:nvSpPr>
                    <p:cNvPr id="31" name="Virage 30"/>
                    <p:cNvSpPr/>
                    <p:nvPr/>
                  </p:nvSpPr>
                  <p:spPr bwMode="auto">
                    <a:xfrm rot="16200000" flipH="1">
                      <a:off x="696850" y="1177514"/>
                      <a:ext cx="2736305" cy="2774784"/>
                    </a:xfrm>
                    <a:prstGeom prst="bentArrow">
                      <a:avLst>
                        <a:gd name="adj1" fmla="val 9758"/>
                        <a:gd name="adj2" fmla="val 10212"/>
                        <a:gd name="adj3" fmla="val 10665"/>
                        <a:gd name="adj4" fmla="val 43750"/>
                      </a:avLst>
                    </a:prstGeom>
                    <a:solidFill>
                      <a:srgbClr val="7CBF33"/>
                    </a:solidFill>
                    <a:ln w="9525" cap="flat" cmpd="sng" algn="ctr">
                      <a:noFill/>
                      <a:prstDash val="solid"/>
                      <a:miter lim="800000"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non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fontAlgn="base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fr-FR" dirty="0" smtClean="0">
                        <a:solidFill>
                          <a:srgbClr val="000000"/>
                        </a:solidFill>
                      </a:endParaRPr>
                    </a:p>
                  </p:txBody>
                </p:sp>
                <p:sp>
                  <p:nvSpPr>
                    <p:cNvPr id="1025" name="ZoneTexte 1024"/>
                    <p:cNvSpPr txBox="1"/>
                    <p:nvPr/>
                  </p:nvSpPr>
                  <p:spPr>
                    <a:xfrm>
                      <a:off x="6849420" y="2145630"/>
                      <a:ext cx="1755028" cy="923330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 algn="ctr"/>
                      <a:r>
                        <a:rPr lang="fr-FR" b="1" dirty="0" smtClean="0">
                          <a:solidFill>
                            <a:srgbClr val="663300"/>
                          </a:solidFill>
                        </a:rPr>
                        <a:t>Déchets</a:t>
                      </a:r>
                    </a:p>
                    <a:p>
                      <a:pPr algn="ctr"/>
                      <a:r>
                        <a:rPr lang="fr-FR" b="1" dirty="0" smtClean="0">
                          <a:solidFill>
                            <a:srgbClr val="663300"/>
                          </a:solidFill>
                        </a:rPr>
                        <a:t>Matières organiques</a:t>
                      </a:r>
                      <a:endParaRPr lang="fr-FR" b="1" dirty="0">
                        <a:solidFill>
                          <a:srgbClr val="663300"/>
                        </a:solidFill>
                      </a:endParaRPr>
                    </a:p>
                  </p:txBody>
                </p:sp>
                <p:sp>
                  <p:nvSpPr>
                    <p:cNvPr id="41" name="ZoneTexte 40"/>
                    <p:cNvSpPr txBox="1"/>
                    <p:nvPr/>
                  </p:nvSpPr>
                  <p:spPr>
                    <a:xfrm>
                      <a:off x="3249617" y="1899096"/>
                      <a:ext cx="2169795" cy="369332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 algn="ctr"/>
                      <a:r>
                        <a:rPr lang="fr-FR" b="1" dirty="0" smtClean="0">
                          <a:solidFill>
                            <a:srgbClr val="C00000"/>
                          </a:solidFill>
                        </a:rPr>
                        <a:t>Méthaniseur</a:t>
                      </a:r>
                      <a:endParaRPr lang="fr-FR" b="1" dirty="0">
                        <a:solidFill>
                          <a:srgbClr val="C00000"/>
                        </a:solidFill>
                      </a:endParaRPr>
                    </a:p>
                  </p:txBody>
                </p:sp>
                <p:sp>
                  <p:nvSpPr>
                    <p:cNvPr id="42" name="ZoneTexte 41"/>
                    <p:cNvSpPr txBox="1"/>
                    <p:nvPr/>
                  </p:nvSpPr>
                  <p:spPr>
                    <a:xfrm>
                      <a:off x="5652120" y="912189"/>
                      <a:ext cx="2010613" cy="338554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 algn="ctr"/>
                      <a:r>
                        <a:rPr lang="fr-FR" sz="1600" dirty="0" smtClean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Acheminement</a:t>
                      </a:r>
                      <a:endParaRPr lang="fr-FR" sz="1600" dirty="0">
                        <a:solidFill>
                          <a:srgbClr val="00206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p:txBody>
                </p:sp>
                <p:sp>
                  <p:nvSpPr>
                    <p:cNvPr id="40" name="ZoneTexte 39"/>
                    <p:cNvSpPr txBox="1"/>
                    <p:nvPr/>
                  </p:nvSpPr>
                  <p:spPr>
                    <a:xfrm>
                      <a:off x="1931413" y="836712"/>
                      <a:ext cx="1194090" cy="369332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 algn="ctr"/>
                      <a:r>
                        <a:rPr lang="fr-FR" b="1" dirty="0" smtClean="0">
                          <a:solidFill>
                            <a:srgbClr val="002060"/>
                          </a:solidFill>
                        </a:rPr>
                        <a:t>Biogaz</a:t>
                      </a:r>
                    </a:p>
                  </p:txBody>
                </p:sp>
                <p:sp>
                  <p:nvSpPr>
                    <p:cNvPr id="28" name="Flèche gauche 27"/>
                    <p:cNvSpPr/>
                    <p:nvPr/>
                  </p:nvSpPr>
                  <p:spPr bwMode="auto">
                    <a:xfrm rot="14389065">
                      <a:off x="483312" y="2743917"/>
                      <a:ext cx="3318828" cy="549541"/>
                    </a:xfrm>
                    <a:prstGeom prst="leftArrow">
                      <a:avLst/>
                    </a:prstGeom>
                    <a:solidFill>
                      <a:srgbClr val="7CBF33"/>
                    </a:solidFill>
                    <a:ln w="9525" cap="flat" cmpd="sng" algn="ctr">
                      <a:noFill/>
                      <a:prstDash val="solid"/>
                      <a:miter lim="800000"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non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fontAlgn="base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fr-FR" dirty="0" smtClean="0">
                        <a:solidFill>
                          <a:srgbClr val="92D050"/>
                        </a:solidFill>
                      </a:endParaRPr>
                    </a:p>
                  </p:txBody>
                </p:sp>
                <p:sp>
                  <p:nvSpPr>
                    <p:cNvPr id="1024" name="ZoneTexte 1023"/>
                    <p:cNvSpPr txBox="1"/>
                    <p:nvPr/>
                  </p:nvSpPr>
                  <p:spPr>
                    <a:xfrm>
                      <a:off x="3635896" y="4797152"/>
                      <a:ext cx="3138166" cy="338554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 algn="ctr"/>
                      <a:r>
                        <a:rPr lang="fr-FR" sz="1600" b="1" dirty="0" smtClean="0">
                          <a:solidFill>
                            <a:srgbClr val="002060"/>
                          </a:solidFill>
                        </a:rPr>
                        <a:t>Carburant bioGNV</a:t>
                      </a:r>
                    </a:p>
                  </p:txBody>
                </p:sp>
                <p:sp>
                  <p:nvSpPr>
                    <p:cNvPr id="46" name="ZoneTexte 45"/>
                    <p:cNvSpPr txBox="1"/>
                    <p:nvPr/>
                  </p:nvSpPr>
                  <p:spPr>
                    <a:xfrm>
                      <a:off x="434607" y="2360754"/>
                      <a:ext cx="1748245" cy="369332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 algn="ctr"/>
                      <a:r>
                        <a:rPr lang="fr-FR" b="1" dirty="0">
                          <a:solidFill>
                            <a:srgbClr val="002060"/>
                          </a:solidFill>
                        </a:rPr>
                        <a:t>B</a:t>
                      </a:r>
                      <a:r>
                        <a:rPr lang="fr-FR" b="1" dirty="0" smtClean="0">
                          <a:solidFill>
                            <a:srgbClr val="002060"/>
                          </a:solidFill>
                        </a:rPr>
                        <a:t>iométhane</a:t>
                      </a:r>
                    </a:p>
                  </p:txBody>
                </p:sp>
                <p:sp>
                  <p:nvSpPr>
                    <p:cNvPr id="3" name="Rectangle 2"/>
                    <p:cNvSpPr/>
                    <p:nvPr/>
                  </p:nvSpPr>
                  <p:spPr>
                    <a:xfrm>
                      <a:off x="2574850" y="5871755"/>
                      <a:ext cx="1805301" cy="369332"/>
                    </a:xfrm>
                    <a:prstGeom prst="rect">
                      <a:avLst/>
                    </a:prstGeom>
                  </p:spPr>
                  <p:txBody>
                    <a:bodyPr wrap="none">
                      <a:spAutoFit/>
                    </a:bodyPr>
                    <a:lstStyle/>
                    <a:p>
                      <a:pPr algn="ctr"/>
                      <a:r>
                        <a:rPr lang="fr-FR" b="1" dirty="0" smtClean="0">
                          <a:solidFill>
                            <a:srgbClr val="C00000"/>
                          </a:solidFill>
                        </a:rPr>
                        <a:t>Distribution </a:t>
                      </a:r>
                    </a:p>
                  </p:txBody>
                </p:sp>
                <p:sp>
                  <p:nvSpPr>
                    <p:cNvPr id="29" name="Ellipse 28"/>
                    <p:cNvSpPr/>
                    <p:nvPr/>
                  </p:nvSpPr>
                  <p:spPr bwMode="auto">
                    <a:xfrm>
                      <a:off x="1240798" y="1521601"/>
                      <a:ext cx="226582" cy="251215"/>
                    </a:xfrm>
                    <a:prstGeom prst="ellipse">
                      <a:avLst/>
                    </a:prstGeom>
                    <a:solidFill>
                      <a:srgbClr val="002060"/>
                    </a:solidFill>
                    <a:ln w="9525" cap="flat" cmpd="sng" algn="ctr">
                      <a:solidFill>
                        <a:srgbClr val="00206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non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fontAlgn="base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en-US" dirty="0" smtClean="0">
                        <a:solidFill>
                          <a:srgbClr val="000000"/>
                        </a:solidFill>
                      </a:endParaRPr>
                    </a:p>
                  </p:txBody>
                </p:sp>
              </p:grpSp>
            </p:grpSp>
          </p:grpSp>
          <p:sp>
            <p:nvSpPr>
              <p:cNvPr id="10" name="Flèche courbée vers la droite 9"/>
              <p:cNvSpPr/>
              <p:nvPr/>
            </p:nvSpPr>
            <p:spPr bwMode="auto">
              <a:xfrm>
                <a:off x="3697141" y="2452589"/>
                <a:ext cx="874859" cy="1583024"/>
              </a:xfrm>
              <a:prstGeom prst="curvedRightArrow">
                <a:avLst/>
              </a:prstGeom>
              <a:solidFill>
                <a:srgbClr val="00B0F0"/>
              </a:solidFill>
              <a:ln w="9525" cap="flat" cmpd="sng" algn="ctr">
                <a:solidFill>
                  <a:srgbClr val="0070C0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2" name="Flèche courbée vers la droite 31"/>
              <p:cNvSpPr/>
              <p:nvPr/>
            </p:nvSpPr>
            <p:spPr bwMode="auto">
              <a:xfrm rot="10800000">
                <a:off x="4777261" y="2348136"/>
                <a:ext cx="874859" cy="1583024"/>
              </a:xfrm>
              <a:prstGeom prst="curvedRightArrow">
                <a:avLst/>
              </a:prstGeom>
              <a:solidFill>
                <a:srgbClr val="00B0F0"/>
              </a:solidFill>
              <a:ln w="9525" cap="flat" cmpd="sng" algn="ctr">
                <a:solidFill>
                  <a:srgbClr val="0070C0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69" name="Flèche gauche 68"/>
              <p:cNvSpPr/>
              <p:nvPr/>
            </p:nvSpPr>
            <p:spPr bwMode="auto">
              <a:xfrm rot="10800000">
                <a:off x="2111770" y="4990102"/>
                <a:ext cx="942317" cy="487960"/>
              </a:xfrm>
              <a:prstGeom prst="leftArrow">
                <a:avLst/>
              </a:prstGeom>
              <a:solidFill>
                <a:srgbClr val="7CBF33"/>
              </a:solidFill>
              <a:ln w="9525" cap="flat" cmpd="sng" algn="ctr">
                <a:noFill/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dirty="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2" name="Virage 11"/>
              <p:cNvSpPr/>
              <p:nvPr/>
            </p:nvSpPr>
            <p:spPr bwMode="auto">
              <a:xfrm flipH="1">
                <a:off x="5214690" y="1124744"/>
                <a:ext cx="2669678" cy="1097393"/>
              </a:xfrm>
              <a:prstGeom prst="bentArrow">
                <a:avLst>
                  <a:gd name="adj1" fmla="val 24504"/>
                  <a:gd name="adj2" fmla="val 23243"/>
                  <a:gd name="adj3" fmla="val 27645"/>
                  <a:gd name="adj4" fmla="val 45197"/>
                </a:avLst>
              </a:prstGeom>
              <a:solidFill>
                <a:srgbClr val="7CBF33"/>
              </a:solidFill>
              <a:ln w="9525" cap="flat" cmpd="sng" algn="ctr">
                <a:noFill/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Verdana" pitchFamily="34" charset="0"/>
                </a:endParaRPr>
              </a:p>
            </p:txBody>
          </p:sp>
        </p:grpSp>
        <p:pic>
          <p:nvPicPr>
            <p:cNvPr id="11" name="Picture 2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63349" y="4352630"/>
              <a:ext cx="1193975" cy="138062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rgbClr val="EEECE1"/>
                    </a:outerShdw>
                  </a:effectLst>
                </a14:hiddenEffects>
              </a:ext>
            </a:extLst>
          </p:spPr>
        </p:pic>
        <p:pic>
          <p:nvPicPr>
            <p:cNvPr id="33" name="Picture 2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BEBA8EAE-BF5A-486C-A8C5-ECC9F3942E4B}">
                  <a14:imgProps xmlns="" xmlns:a14="http://schemas.microsoft.com/office/drawing/2010/main">
                    <a14:imgLayer r:embed="rId8">
                      <a14:imgEffect>
                        <a14:backgroundRemoval t="9963" b="98932" l="4380" r="95655">
                          <a14:foregroundMark x1="10043" y1="73958" x2="10043" y2="73958"/>
                          <a14:foregroundMark x1="11111" y1="77938" x2="8725" y2="77137"/>
                          <a14:foregroundMark x1="37874" y1="82318" x2="41595" y2="74359"/>
                          <a14:foregroundMark x1="19053" y1="74359" x2="27012" y2="75534"/>
                          <a14:foregroundMark x1="66774" y1="81918" x2="69694" y2="77137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044621" y="2852936"/>
              <a:ext cx="1559827" cy="103988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pic>
        <p:nvPicPr>
          <p:cNvPr id="34" name="Picture 2"/>
          <p:cNvPicPr>
            <a:picLocks noChangeAspect="1" noChangeArrowheads="1"/>
          </p:cNvPicPr>
          <p:nvPr/>
        </p:nvPicPr>
        <p:blipFill>
          <a:blip r:embed="rId9" cstate="print"/>
          <a:srcRect l="10320" t="11111" r="3678" b="11111"/>
          <a:stretch>
            <a:fillRect/>
          </a:stretch>
        </p:blipFill>
        <p:spPr bwMode="auto">
          <a:xfrm>
            <a:off x="7740351" y="44624"/>
            <a:ext cx="1368153" cy="7661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68815178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Du biométhane dans le réseau de gaz naturel</a:t>
            </a:r>
          </a:p>
        </p:txBody>
      </p:sp>
      <p:sp>
        <p:nvSpPr>
          <p:cNvPr id="9219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endParaRPr lang="fr-FR" dirty="0" smtClean="0"/>
          </a:p>
          <a:p>
            <a:r>
              <a:rPr lang="fr-FR" b="1" dirty="0" smtClean="0"/>
              <a:t>Parution de l’ensemble des textes le 24 novembre 2011</a:t>
            </a:r>
          </a:p>
          <a:p>
            <a:pPr lvl="1"/>
            <a:r>
              <a:rPr lang="fr-FR" dirty="0" smtClean="0"/>
              <a:t>Contrat de 15 ans avec OA et acheteur de dernier recours</a:t>
            </a:r>
          </a:p>
          <a:p>
            <a:pPr lvl="1"/>
            <a:r>
              <a:rPr lang="fr-FR" dirty="0" smtClean="0"/>
              <a:t>Garantie d’origine = traçabilité du </a:t>
            </a:r>
            <a:r>
              <a:rPr lang="fr-FR" dirty="0" err="1" smtClean="0"/>
              <a:t>biométhane</a:t>
            </a:r>
            <a:r>
              <a:rPr lang="fr-FR" dirty="0" smtClean="0"/>
              <a:t> injecté</a:t>
            </a:r>
          </a:p>
          <a:p>
            <a:pPr lvl="2"/>
            <a:r>
              <a:rPr lang="fr-FR" dirty="0" smtClean="0"/>
              <a:t>Fournisseurs ou clients finaux: valoriser le "gaz vert" et la chaleur finale</a:t>
            </a:r>
          </a:p>
          <a:p>
            <a:pPr lvl="2"/>
            <a:r>
              <a:rPr lang="fr-FR" dirty="0" smtClean="0"/>
              <a:t>Impliquer les fournisseurs en permettant de valoriser leur mix énergétique vert</a:t>
            </a:r>
          </a:p>
          <a:p>
            <a:pPr lvl="2"/>
            <a:r>
              <a:rPr lang="fr-FR" dirty="0" smtClean="0"/>
              <a:t>Producteur: avoir un revenu supplémentaire à la vente du </a:t>
            </a:r>
            <a:r>
              <a:rPr lang="fr-FR" dirty="0" err="1" smtClean="0"/>
              <a:t>biométhane</a:t>
            </a:r>
            <a:endParaRPr lang="fr-FR" dirty="0" smtClean="0"/>
          </a:p>
          <a:p>
            <a:r>
              <a:rPr lang="fr-FR" b="1" dirty="0" smtClean="0"/>
              <a:t>En aval, conditions d’achat par le consommateur final</a:t>
            </a:r>
          </a:p>
          <a:p>
            <a:pPr lvl="1"/>
            <a:r>
              <a:rPr lang="fr-FR" dirty="0" smtClean="0"/>
              <a:t>Offres en attente</a:t>
            </a:r>
          </a:p>
          <a:p>
            <a:pPr lvl="2"/>
            <a:r>
              <a:rPr lang="fr-FR" dirty="0" smtClean="0"/>
              <a:t>Offres dédiées 100% gaz vert?</a:t>
            </a:r>
          </a:p>
          <a:p>
            <a:pPr lvl="2"/>
            <a:r>
              <a:rPr lang="fr-FR" dirty="0" smtClean="0"/>
              <a:t>Offres mixtes avec % de gaz vert?</a:t>
            </a:r>
          </a:p>
          <a:p>
            <a:pPr lvl="2"/>
            <a:r>
              <a:rPr lang="fr-FR" dirty="0" smtClean="0"/>
              <a:t>% de gaz vert intégré dans tous les contrats?</a:t>
            </a:r>
          </a:p>
          <a:p>
            <a:pPr lvl="1"/>
            <a:r>
              <a:rPr lang="fr-FR" dirty="0" smtClean="0"/>
              <a:t>Offres </a:t>
            </a:r>
            <a:r>
              <a:rPr lang="fr-FR" dirty="0" err="1" smtClean="0"/>
              <a:t>biométhane</a:t>
            </a:r>
            <a:r>
              <a:rPr lang="fr-FR" dirty="0" smtClean="0"/>
              <a:t> carburant (avantage financier pour le fournisseur)</a:t>
            </a:r>
          </a:p>
          <a:p>
            <a:pPr lvl="2"/>
            <a:r>
              <a:rPr lang="fr-FR" dirty="0" smtClean="0"/>
              <a:t>Estimation de production pour alimenter 500 000 à 1 million de véhicules en 2020 (équivalent à l’ensemble des véhicules de collectivités)</a:t>
            </a:r>
          </a:p>
          <a:p>
            <a:r>
              <a:rPr lang="fr-FR" b="1" dirty="0" smtClean="0"/>
              <a:t>Consommateurs potentiels</a:t>
            </a:r>
          </a:p>
          <a:p>
            <a:pPr lvl="1"/>
            <a:r>
              <a:rPr lang="fr-FR" dirty="0" smtClean="0"/>
              <a:t>Gros consommateurs soumis à quotas, PNAQ…</a:t>
            </a:r>
          </a:p>
          <a:p>
            <a:pPr lvl="1"/>
            <a:r>
              <a:rPr lang="fr-FR" dirty="0" smtClean="0"/>
              <a:t>Collectivités avec SRCAE, PCET dont objectifs d’</a:t>
            </a:r>
            <a:r>
              <a:rPr lang="fr-FR" dirty="0" err="1" smtClean="0"/>
              <a:t>EnR</a:t>
            </a:r>
            <a:r>
              <a:rPr lang="fr-FR" dirty="0" smtClean="0"/>
              <a:t> pour chaleur, transport… (ZAPA?, PPA)</a:t>
            </a:r>
          </a:p>
          <a:p>
            <a:pPr lvl="1"/>
            <a:r>
              <a:rPr lang="fr-FR" dirty="0" smtClean="0"/>
              <a:t>Entreprises de transport (contraintes de coûts et d’environnement)</a:t>
            </a:r>
          </a:p>
          <a:p>
            <a:pPr lvl="1"/>
            <a:endParaRPr lang="fr-FR" dirty="0" smtClean="0">
              <a:hlinkClick r:id=""/>
            </a:endParaRPr>
          </a:p>
          <a:p>
            <a:pPr marL="457200" lvl="1" indent="0">
              <a:buNone/>
            </a:pPr>
            <a:r>
              <a:rPr lang="fr-FR" dirty="0"/>
              <a:t>	</a:t>
            </a:r>
            <a:r>
              <a:rPr lang="fr-FR" dirty="0" smtClean="0"/>
              <a:t>	</a:t>
            </a:r>
            <a:r>
              <a:rPr lang="fr-FR" dirty="0" smtClean="0">
                <a:hlinkClick r:id=""/>
              </a:rPr>
              <a:t>www.injectionbiomethane.fr</a:t>
            </a:r>
            <a:endParaRPr lang="fr-FR" dirty="0" smtClean="0"/>
          </a:p>
        </p:txBody>
      </p:sp>
      <p:sp>
        <p:nvSpPr>
          <p:cNvPr id="4" name="ZoneTexte 3"/>
          <p:cNvSpPr txBox="1"/>
          <p:nvPr/>
        </p:nvSpPr>
        <p:spPr>
          <a:xfrm>
            <a:off x="1857375" y="6469886"/>
            <a:ext cx="7072313" cy="41549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fr-FR" sz="1050" dirty="0">
                <a:latin typeface="Arial" charset="0"/>
              </a:rPr>
              <a:t>*: Rapport « Risques sanitaires du biogaz, </a:t>
            </a:r>
            <a:r>
              <a:rPr lang="fr-FR" sz="1050" dirty="0" err="1">
                <a:latin typeface="Arial" charset="0"/>
              </a:rPr>
              <a:t>Evaluation</a:t>
            </a:r>
            <a:r>
              <a:rPr lang="fr-FR" sz="1050" dirty="0">
                <a:latin typeface="Arial" charset="0"/>
              </a:rPr>
              <a:t> des risques sanitaires liés à l’injection de biogaz dans le réseau de gaz naturel », octobre 2008, consultable sur </a:t>
            </a:r>
            <a:r>
              <a:rPr lang="fr-FR" sz="1050" dirty="0" smtClean="0">
                <a:latin typeface="Arial" charset="0"/>
                <a:hlinkClick r:id="rId2"/>
              </a:rPr>
              <a:t>www.AFSSET.fr</a:t>
            </a:r>
            <a:endParaRPr lang="fr-FR" sz="1050" dirty="0">
              <a:latin typeface="Arial" charset="0"/>
            </a:endParaRPr>
          </a:p>
        </p:txBody>
      </p:sp>
      <p:pic>
        <p:nvPicPr>
          <p:cNvPr id="1026" name="Picture 2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29465" y="5786454"/>
            <a:ext cx="1975077" cy="576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920880" y="71349"/>
            <a:ext cx="1115616" cy="11254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66257583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GNV, bioGNV : des origines différentes mais</a:t>
            </a:r>
            <a:br>
              <a:rPr lang="fr-FR" dirty="0" smtClean="0"/>
            </a:br>
            <a:r>
              <a:rPr lang="fr-FR" dirty="0" smtClean="0"/>
              <a:t>une molécule identique !</a:t>
            </a:r>
            <a:endParaRPr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 dirty="0" smtClean="0"/>
          </a:p>
          <a:p>
            <a:r>
              <a:rPr lang="fr-FR" b="1" dirty="0" smtClean="0"/>
              <a:t>GNV</a:t>
            </a:r>
          </a:p>
          <a:p>
            <a:pPr lvl="1"/>
            <a:r>
              <a:rPr lang="fr-FR" dirty="0" smtClean="0"/>
              <a:t>Gaz naturel d’origine fossile</a:t>
            </a:r>
          </a:p>
          <a:p>
            <a:pPr lvl="1"/>
            <a:r>
              <a:rPr lang="fr-FR" dirty="0" smtClean="0"/>
              <a:t>Majoritairement importé</a:t>
            </a:r>
          </a:p>
          <a:p>
            <a:r>
              <a:rPr lang="fr-FR" b="1" dirty="0" err="1" smtClean="0"/>
              <a:t>BioGNV</a:t>
            </a:r>
            <a:endParaRPr lang="fr-FR" b="1" dirty="0" smtClean="0"/>
          </a:p>
          <a:p>
            <a:pPr lvl="1"/>
            <a:r>
              <a:rPr lang="fr-FR" dirty="0" smtClean="0"/>
              <a:t>Gaz issu de la méthanisation + épuration</a:t>
            </a:r>
          </a:p>
          <a:p>
            <a:pPr lvl="1"/>
            <a:r>
              <a:rPr lang="fr-FR" dirty="0" smtClean="0"/>
              <a:t>Local</a:t>
            </a:r>
          </a:p>
          <a:p>
            <a:pPr lvl="1"/>
            <a:r>
              <a:rPr lang="fr-FR" dirty="0" smtClean="0"/>
              <a:t>Origine renouvelable</a:t>
            </a:r>
          </a:p>
          <a:p>
            <a:pPr lvl="1"/>
            <a:endParaRPr lang="fr-FR" dirty="0" smtClean="0"/>
          </a:p>
          <a:p>
            <a:pPr lvl="1">
              <a:buFont typeface="Wingdings"/>
              <a:buChar char="è"/>
            </a:pPr>
            <a:r>
              <a:rPr lang="fr-FR" dirty="0" smtClean="0">
                <a:sym typeface="Wingdings" pitchFamily="2" charset="2"/>
              </a:rPr>
              <a:t>Un </a:t>
            </a:r>
            <a:r>
              <a:rPr lang="fr-FR" b="1" dirty="0" smtClean="0">
                <a:sym typeface="Wingdings" pitchFamily="2" charset="2"/>
              </a:rPr>
              <a:t>même carburant </a:t>
            </a:r>
            <a:r>
              <a:rPr lang="fr-FR" dirty="0" smtClean="0">
                <a:sym typeface="Wingdings" pitchFamily="2" charset="2"/>
              </a:rPr>
              <a:t>pour tous les véhicules GNV !</a:t>
            </a:r>
          </a:p>
          <a:p>
            <a:pPr lvl="1">
              <a:buFont typeface="Wingdings"/>
              <a:buChar char="è"/>
            </a:pPr>
            <a:endParaRPr lang="fr-FR" dirty="0" smtClean="0">
              <a:sym typeface="Wingdings" pitchFamily="2" charset="2"/>
            </a:endParaRPr>
          </a:p>
          <a:p>
            <a:pPr lvl="1"/>
            <a:endParaRPr lang="fr-FR" dirty="0" smtClean="0">
              <a:sym typeface="Wingdings" pitchFamily="2" charset="2"/>
            </a:endParaRPr>
          </a:p>
          <a:p>
            <a:pPr marL="0" lvl="0" indent="0">
              <a:buNone/>
            </a:pPr>
            <a:r>
              <a:rPr lang="fr-FR" b="1" dirty="0"/>
              <a:t> </a:t>
            </a:r>
            <a:r>
              <a:rPr lang="fr-FR" b="1" dirty="0" smtClean="0"/>
              <a:t>     </a:t>
            </a:r>
            <a:r>
              <a:rPr lang="fr-FR" sz="1400" b="1" dirty="0" smtClean="0"/>
              <a:t>A ne pas confondre avec le GPL !</a:t>
            </a:r>
          </a:p>
          <a:p>
            <a:pPr lvl="1"/>
            <a:r>
              <a:rPr lang="fr-FR" sz="1200" dirty="0" smtClean="0"/>
              <a:t>Propane + Butane</a:t>
            </a:r>
          </a:p>
          <a:p>
            <a:pPr lvl="1"/>
            <a:r>
              <a:rPr lang="fr-FR" sz="1200" dirty="0" smtClean="0"/>
              <a:t>100% énergie fossile</a:t>
            </a:r>
          </a:p>
          <a:p>
            <a:pPr lvl="1"/>
            <a:r>
              <a:rPr lang="fr-FR" sz="1200" dirty="0" smtClean="0"/>
              <a:t>Stockage en phase liquide</a:t>
            </a:r>
          </a:p>
          <a:p>
            <a:pPr lvl="0"/>
            <a:endParaRPr lang="fr-FR" dirty="0" smtClean="0"/>
          </a:p>
          <a:p>
            <a:pPr lvl="0"/>
            <a:endParaRPr lang="fr-FR" dirty="0" smtClean="0"/>
          </a:p>
          <a:p>
            <a:pPr lvl="1"/>
            <a:endParaRPr lang="fr-FR" dirty="0" smtClean="0">
              <a:sym typeface="Wingdings" pitchFamily="2" charset="2"/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6759574" y="1478803"/>
            <a:ext cx="202694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>
                <a:solidFill>
                  <a:srgbClr val="002060"/>
                </a:solidFill>
              </a:rPr>
              <a:t>Deux carburants</a:t>
            </a:r>
          </a:p>
          <a:p>
            <a:pPr algn="ctr"/>
            <a:r>
              <a:rPr lang="fr-FR" b="1" dirty="0" smtClean="0">
                <a:solidFill>
                  <a:srgbClr val="002060"/>
                </a:solidFill>
              </a:rPr>
              <a:t>complètement</a:t>
            </a:r>
          </a:p>
          <a:p>
            <a:pPr algn="ctr"/>
            <a:r>
              <a:rPr lang="fr-FR" b="1" dirty="0" smtClean="0">
                <a:solidFill>
                  <a:srgbClr val="002060"/>
                </a:solidFill>
              </a:rPr>
              <a:t>miscibles  </a:t>
            </a:r>
            <a:r>
              <a:rPr lang="fr-FR" dirty="0" smtClean="0">
                <a:solidFill>
                  <a:srgbClr val="002060"/>
                </a:solidFill>
              </a:rPr>
              <a:t>composés de </a:t>
            </a:r>
            <a:r>
              <a:rPr lang="fr-FR" b="1" u="sng" dirty="0" smtClean="0">
                <a:solidFill>
                  <a:srgbClr val="002060"/>
                </a:solidFill>
              </a:rPr>
              <a:t>méthane</a:t>
            </a:r>
            <a:endParaRPr lang="en-US" b="1" u="sng" dirty="0">
              <a:solidFill>
                <a:srgbClr val="002060"/>
              </a:solidFill>
            </a:endParaRPr>
          </a:p>
        </p:txBody>
      </p:sp>
      <p:sp>
        <p:nvSpPr>
          <p:cNvPr id="13" name="Accolade fermante 12"/>
          <p:cNvSpPr/>
          <p:nvPr/>
        </p:nvSpPr>
        <p:spPr bwMode="auto">
          <a:xfrm>
            <a:off x="5868144" y="1412776"/>
            <a:ext cx="576064" cy="2088232"/>
          </a:xfrm>
          <a:prstGeom prst="rightBrace">
            <a:avLst/>
          </a:prstGeom>
          <a:noFill/>
          <a:ln w="9525" cap="flat" cmpd="sng" algn="ctr">
            <a:solidFill>
              <a:srgbClr val="7CBF33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</a:endParaRPr>
          </a:p>
        </p:txBody>
      </p:sp>
      <p:pic>
        <p:nvPicPr>
          <p:cNvPr id="2050" name="Picture 2" descr="https://encrypted-tbn1.gstatic.com/images?q=tbn:ANd9GcSfmUHMxwExKQAErlhEyqZ4tppNoNPHc8E5rb0nSj0Xtexk_1sX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3954" y="4808798"/>
            <a:ext cx="331662" cy="27638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4" cstate="print"/>
          <a:srcRect l="10320" t="11111" r="3678" b="11111"/>
          <a:stretch>
            <a:fillRect/>
          </a:stretch>
        </p:blipFill>
        <p:spPr bwMode="auto">
          <a:xfrm>
            <a:off x="7740351" y="44624"/>
            <a:ext cx="1368153" cy="7661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135936595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Les atouts du </a:t>
            </a:r>
            <a:r>
              <a:rPr lang="fr-FR" dirty="0" err="1" smtClean="0"/>
              <a:t>bioGNV</a:t>
            </a:r>
            <a:endParaRPr lang="fr-FR" dirty="0" smtClean="0"/>
          </a:p>
        </p:txBody>
      </p:sp>
      <p:sp>
        <p:nvSpPr>
          <p:cNvPr id="10" name="ZoneTexte 9"/>
          <p:cNvSpPr txBox="1"/>
          <p:nvPr/>
        </p:nvSpPr>
        <p:spPr>
          <a:xfrm>
            <a:off x="2077668" y="6611779"/>
            <a:ext cx="512550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dirty="0" smtClean="0"/>
              <a:t>* Sur </a:t>
            </a:r>
            <a:r>
              <a:rPr lang="fr-FR" sz="1000" dirty="0"/>
              <a:t>l’ensemble du cycle de vie par rapport aux carburants classiques</a:t>
            </a:r>
            <a:endParaRPr lang="en-US" sz="1000" dirty="0"/>
          </a:p>
        </p:txBody>
      </p:sp>
      <p:grpSp>
        <p:nvGrpSpPr>
          <p:cNvPr id="3" name="Groupe 29"/>
          <p:cNvGrpSpPr/>
          <p:nvPr/>
        </p:nvGrpSpPr>
        <p:grpSpPr>
          <a:xfrm>
            <a:off x="251520" y="557585"/>
            <a:ext cx="8444300" cy="5679727"/>
            <a:chOff x="251520" y="557585"/>
            <a:chExt cx="8444300" cy="5679727"/>
          </a:xfrm>
        </p:grpSpPr>
        <p:grpSp>
          <p:nvGrpSpPr>
            <p:cNvPr id="4" name="Groupe 67"/>
            <p:cNvGrpSpPr/>
            <p:nvPr/>
          </p:nvGrpSpPr>
          <p:grpSpPr>
            <a:xfrm>
              <a:off x="899592" y="557585"/>
              <a:ext cx="7529092" cy="3764286"/>
              <a:chOff x="899592" y="557585"/>
              <a:chExt cx="7529092" cy="3764286"/>
            </a:xfrm>
          </p:grpSpPr>
          <p:cxnSp>
            <p:nvCxnSpPr>
              <p:cNvPr id="37" name="Connecteur droit 36"/>
              <p:cNvCxnSpPr/>
              <p:nvPr/>
            </p:nvCxnSpPr>
            <p:spPr bwMode="auto">
              <a:xfrm>
                <a:off x="899592" y="4320115"/>
                <a:ext cx="7529092" cy="1756"/>
              </a:xfrm>
              <a:prstGeom prst="line">
                <a:avLst/>
              </a:prstGeom>
              <a:solidFill>
                <a:schemeClr val="accent1"/>
              </a:solidFill>
              <a:ln w="19050" cap="flat" cmpd="sng" algn="ctr">
                <a:solidFill>
                  <a:schemeClr val="tx1">
                    <a:lumMod val="50000"/>
                    <a:lumOff val="50000"/>
                  </a:schemeClr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sp>
            <p:nvSpPr>
              <p:cNvPr id="62" name="Rectangle 61"/>
              <p:cNvSpPr/>
              <p:nvPr/>
            </p:nvSpPr>
            <p:spPr bwMode="auto">
              <a:xfrm>
                <a:off x="6859380" y="824484"/>
                <a:ext cx="1569304" cy="2760735"/>
              </a:xfrm>
              <a:prstGeom prst="rect">
                <a:avLst/>
              </a:prstGeom>
              <a:solidFill>
                <a:srgbClr val="99C8E5"/>
              </a:solidFill>
              <a:ln w="9525" cap="flat" cmpd="sng" algn="ctr">
                <a:noFill/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mtClean="0">
                  <a:solidFill>
                    <a:srgbClr val="000000"/>
                  </a:solidFill>
                  <a:latin typeface="Arial" pitchFamily="34" charset="0"/>
                </a:endParaRPr>
              </a:p>
            </p:txBody>
          </p:sp>
          <p:sp>
            <p:nvSpPr>
              <p:cNvPr id="66" name="Rectangle 65"/>
              <p:cNvSpPr/>
              <p:nvPr/>
            </p:nvSpPr>
            <p:spPr bwMode="auto">
              <a:xfrm>
                <a:off x="7780599" y="2078498"/>
                <a:ext cx="301259" cy="283060"/>
              </a:xfrm>
              <a:prstGeom prst="rect">
                <a:avLst/>
              </a:prstGeom>
              <a:solidFill>
                <a:schemeClr val="bg1"/>
              </a:solidFill>
              <a:ln w="9525" cap="flat" cmpd="sng" algn="ctr">
                <a:noFill/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mtClean="0">
                  <a:solidFill>
                    <a:srgbClr val="000000"/>
                  </a:solidFill>
                  <a:latin typeface="Arial" pitchFamily="34" charset="0"/>
                </a:endParaRPr>
              </a:p>
            </p:txBody>
          </p:sp>
          <p:cxnSp>
            <p:nvCxnSpPr>
              <p:cNvPr id="38" name="Connecteur droit 37"/>
              <p:cNvCxnSpPr/>
              <p:nvPr/>
            </p:nvCxnSpPr>
            <p:spPr bwMode="auto">
              <a:xfrm flipV="1">
                <a:off x="899592" y="3593727"/>
                <a:ext cx="7529092" cy="18738"/>
              </a:xfrm>
              <a:prstGeom prst="line">
                <a:avLst/>
              </a:prstGeom>
              <a:solidFill>
                <a:schemeClr val="accent1"/>
              </a:solidFill>
              <a:ln w="19050" cap="flat" cmpd="sng" algn="ctr">
                <a:solidFill>
                  <a:schemeClr val="tx1">
                    <a:lumMod val="50000"/>
                    <a:lumOff val="50000"/>
                  </a:schemeClr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31" name="Connecteur droit 30"/>
              <p:cNvCxnSpPr/>
              <p:nvPr/>
            </p:nvCxnSpPr>
            <p:spPr bwMode="auto">
              <a:xfrm>
                <a:off x="899592" y="3672808"/>
                <a:ext cx="7529092" cy="14557"/>
              </a:xfrm>
              <a:prstGeom prst="line">
                <a:avLst/>
              </a:prstGeom>
              <a:solidFill>
                <a:schemeClr val="accent1"/>
              </a:solidFill>
              <a:ln w="19050" cap="flat" cmpd="sng" algn="ctr">
                <a:solidFill>
                  <a:schemeClr val="tx1">
                    <a:lumMod val="50000"/>
                    <a:lumOff val="50000"/>
                  </a:schemeClr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8" name="Connecteur droit 27"/>
              <p:cNvCxnSpPr/>
              <p:nvPr/>
            </p:nvCxnSpPr>
            <p:spPr bwMode="auto">
              <a:xfrm>
                <a:off x="969161" y="4190838"/>
                <a:ext cx="7459523" cy="0"/>
              </a:xfrm>
              <a:prstGeom prst="line">
                <a:avLst/>
              </a:prstGeom>
              <a:solidFill>
                <a:schemeClr val="accent1"/>
              </a:solidFill>
              <a:ln w="19050" cap="flat" cmpd="sng" algn="ctr">
                <a:solidFill>
                  <a:schemeClr val="tx1">
                    <a:lumMod val="50000"/>
                    <a:lumOff val="50000"/>
                  </a:schemeClr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5" name="Connecteur droit 14"/>
              <p:cNvCxnSpPr/>
              <p:nvPr/>
            </p:nvCxnSpPr>
            <p:spPr bwMode="auto">
              <a:xfrm>
                <a:off x="5635850" y="3170795"/>
                <a:ext cx="0" cy="0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32" name="Connecteur droit 31"/>
              <p:cNvCxnSpPr/>
              <p:nvPr/>
            </p:nvCxnSpPr>
            <p:spPr bwMode="auto">
              <a:xfrm>
                <a:off x="899592" y="3873996"/>
                <a:ext cx="7200800" cy="0"/>
              </a:xfrm>
              <a:prstGeom prst="line">
                <a:avLst/>
              </a:prstGeom>
              <a:solidFill>
                <a:schemeClr val="accent1"/>
              </a:solidFill>
              <a:ln w="19050" cap="flat" cmpd="sng" algn="ctr">
                <a:solidFill>
                  <a:schemeClr val="tx1">
                    <a:lumMod val="65000"/>
                    <a:lumOff val="35000"/>
                  </a:schemeClr>
                </a:solidFill>
                <a:prstDash val="dashDot"/>
                <a:miter lim="800000"/>
                <a:headEnd type="none" w="med" len="med"/>
                <a:tailEnd type="none" w="med" len="med"/>
              </a:ln>
              <a:effectLst/>
            </p:spPr>
          </p:cxnSp>
          <p:sp>
            <p:nvSpPr>
              <p:cNvPr id="64" name="Rectangle 63"/>
              <p:cNvSpPr/>
              <p:nvPr/>
            </p:nvSpPr>
            <p:spPr bwMode="auto">
              <a:xfrm>
                <a:off x="7761045" y="1346332"/>
                <a:ext cx="301259" cy="283060"/>
              </a:xfrm>
              <a:prstGeom prst="rect">
                <a:avLst/>
              </a:prstGeom>
              <a:solidFill>
                <a:schemeClr val="bg1"/>
              </a:solidFill>
              <a:ln w="9525" cap="flat" cmpd="sng" algn="ctr">
                <a:noFill/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mtClean="0">
                  <a:solidFill>
                    <a:srgbClr val="000000"/>
                  </a:solidFill>
                  <a:latin typeface="Arial" pitchFamily="34" charset="0"/>
                </a:endParaRPr>
              </a:p>
            </p:txBody>
          </p:sp>
          <p:sp>
            <p:nvSpPr>
              <p:cNvPr id="69" name="Rectangle 68"/>
              <p:cNvSpPr/>
              <p:nvPr/>
            </p:nvSpPr>
            <p:spPr bwMode="auto">
              <a:xfrm>
                <a:off x="7799133" y="2861882"/>
                <a:ext cx="301259" cy="283060"/>
              </a:xfrm>
              <a:prstGeom prst="rect">
                <a:avLst/>
              </a:prstGeom>
              <a:solidFill>
                <a:schemeClr val="bg1"/>
              </a:solidFill>
              <a:ln w="9525" cap="flat" cmpd="sng" algn="ctr">
                <a:noFill/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mtClean="0">
                  <a:solidFill>
                    <a:srgbClr val="000000"/>
                  </a:solidFill>
                  <a:latin typeface="Arial" pitchFamily="34" charset="0"/>
                </a:endParaRPr>
              </a:p>
            </p:txBody>
          </p:sp>
          <p:sp>
            <p:nvSpPr>
              <p:cNvPr id="51" name="Soleil 50"/>
              <p:cNvSpPr/>
              <p:nvPr/>
            </p:nvSpPr>
            <p:spPr bwMode="auto">
              <a:xfrm>
                <a:off x="5600871" y="557585"/>
                <a:ext cx="907387" cy="864096"/>
              </a:xfrm>
              <a:prstGeom prst="sun">
                <a:avLst/>
              </a:prstGeom>
              <a:solidFill>
                <a:srgbClr val="FFFF99"/>
              </a:solidFill>
              <a:ln w="9525" cap="flat" cmpd="sng" algn="ctr">
                <a:noFill/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mtClean="0">
                  <a:solidFill>
                    <a:srgbClr val="000000"/>
                  </a:solidFill>
                  <a:latin typeface="Arial" pitchFamily="34" charset="0"/>
                </a:endParaRPr>
              </a:p>
            </p:txBody>
          </p:sp>
        </p:grpSp>
        <p:sp>
          <p:nvSpPr>
            <p:cNvPr id="77" name="Nuage 76"/>
            <p:cNvSpPr/>
            <p:nvPr/>
          </p:nvSpPr>
          <p:spPr bwMode="auto">
            <a:xfrm>
              <a:off x="3419872" y="724525"/>
              <a:ext cx="1822032" cy="1243613"/>
            </a:xfrm>
            <a:prstGeom prst="cloud">
              <a:avLst/>
            </a:prstGeom>
            <a:solidFill>
              <a:schemeClr val="tx2">
                <a:lumMod val="20000"/>
                <a:lumOff val="80000"/>
              </a:schemeClr>
            </a:solidFill>
            <a:ln w="9525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mtClean="0">
                <a:solidFill>
                  <a:srgbClr val="000000"/>
                </a:solidFill>
                <a:latin typeface="Arial" pitchFamily="34" charset="0"/>
              </a:endParaRPr>
            </a:p>
          </p:txBody>
        </p:sp>
        <p:sp>
          <p:nvSpPr>
            <p:cNvPr id="82" name="Rectangle 81"/>
            <p:cNvSpPr/>
            <p:nvPr/>
          </p:nvSpPr>
          <p:spPr>
            <a:xfrm>
              <a:off x="2333966" y="3172470"/>
              <a:ext cx="3833019" cy="29238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fr-FR" sz="1300" b="1" dirty="0" smtClean="0">
                  <a:solidFill>
                    <a:srgbClr val="FFFFFF"/>
                  </a:solidFill>
                  <a:latin typeface="Arial" pitchFamily="34" charset="0"/>
                  <a:cs typeface="Aharoni" pitchFamily="2" charset="-79"/>
                </a:rPr>
                <a:t>Compatible motorisations </a:t>
              </a:r>
              <a:r>
                <a:rPr lang="fr-FR" sz="1300" b="1" dirty="0">
                  <a:solidFill>
                    <a:srgbClr val="FFFFFF"/>
                  </a:solidFill>
                  <a:latin typeface="Arial" pitchFamily="34" charset="0"/>
                  <a:cs typeface="Aharoni" pitchFamily="2" charset="-79"/>
                </a:rPr>
                <a:t>hybrides</a:t>
              </a:r>
            </a:p>
          </p:txBody>
        </p:sp>
        <p:sp>
          <p:nvSpPr>
            <p:cNvPr id="89" name="Rectangle 88"/>
            <p:cNvSpPr/>
            <p:nvPr/>
          </p:nvSpPr>
          <p:spPr bwMode="auto">
            <a:xfrm>
              <a:off x="7225760" y="2853287"/>
              <a:ext cx="301259" cy="283060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mtClean="0">
                <a:solidFill>
                  <a:srgbClr val="000000"/>
                </a:solidFill>
                <a:latin typeface="Arial" pitchFamily="34" charset="0"/>
              </a:endParaRPr>
            </a:p>
          </p:txBody>
        </p:sp>
        <p:pic>
          <p:nvPicPr>
            <p:cNvPr id="1027" name="Picture 3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BEBA8EAE-BF5A-486C-A8C5-ECC9F3942E4B}">
                  <a14:imgProps xmlns="" xmlns:a14="http://schemas.microsoft.com/office/drawing/2010/main">
                    <a14:imgLayer r:embed="rId5">
                      <a14:imgEffect>
                        <a14:backgroundRemoval t="9244" b="95798" l="1083" r="98556"/>
                      </a14:imgEffect>
                    </a14:imgLayer>
                  </a14:imgProps>
                </a:ex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79674" y="2546501"/>
              <a:ext cx="3296765" cy="14163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28" name="Picture 4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1520" y="646535"/>
              <a:ext cx="2701693" cy="294719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rgbClr val="EEECE1"/>
                    </a:outerShdw>
                  </a:effectLst>
                </a14:hiddenEffects>
              </a:ext>
            </a:extLst>
          </p:spPr>
        </p:pic>
        <p:sp>
          <p:nvSpPr>
            <p:cNvPr id="68" name="Rectangle 67"/>
            <p:cNvSpPr/>
            <p:nvPr/>
          </p:nvSpPr>
          <p:spPr bwMode="auto">
            <a:xfrm>
              <a:off x="7223069" y="2078498"/>
              <a:ext cx="301259" cy="283060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mtClean="0">
                <a:solidFill>
                  <a:srgbClr val="000000"/>
                </a:solidFill>
                <a:latin typeface="Arial" pitchFamily="34" charset="0"/>
              </a:endParaRPr>
            </a:p>
          </p:txBody>
        </p:sp>
        <p:sp>
          <p:nvSpPr>
            <p:cNvPr id="70" name="Rectangle 69"/>
            <p:cNvSpPr/>
            <p:nvPr/>
          </p:nvSpPr>
          <p:spPr bwMode="auto">
            <a:xfrm>
              <a:off x="7195304" y="1346332"/>
              <a:ext cx="301259" cy="283060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mtClean="0">
                <a:solidFill>
                  <a:srgbClr val="000000"/>
                </a:solidFill>
                <a:latin typeface="Arial" pitchFamily="34" charset="0"/>
              </a:endParaRPr>
            </a:p>
          </p:txBody>
        </p:sp>
        <p:pic>
          <p:nvPicPr>
            <p:cNvPr id="1029" name="Picture 5"/>
            <p:cNvPicPr>
              <a:picLocks noChangeAspect="1" noChangeArrowheads="1"/>
            </p:cNvPicPr>
            <p:nvPr/>
          </p:nvPicPr>
          <p:blipFill>
            <a:blip r:embed="rId7" cstate="print">
              <a:duotone>
                <a:schemeClr val="bg2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="" xmlns:a14="http://schemas.microsoft.com/office/drawing/2010/main">
                    <a14:imgLayer r:embed="rId8">
                      <a14:imgEffect>
                        <a14:backgroundRemoval t="0" b="100000" l="0" r="100000"/>
                      </a14:imgEffect>
                    </a14:imgLayer>
                  </a14:imgProps>
                </a:ex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93842" y="2867814"/>
              <a:ext cx="1045910" cy="101153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31" name="Picture 7"/>
            <p:cNvPicPr>
              <a:picLocks noChangeAspect="1" noChangeArrowheads="1"/>
            </p:cNvPicPr>
            <p:nvPr/>
          </p:nvPicPr>
          <p:blipFill>
            <a:blip r:embed="rId9" cstate="print">
              <a:duotone>
                <a:schemeClr val="bg2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="" xmlns:a14="http://schemas.microsoft.com/office/drawing/2010/main">
                    <a14:imgLayer r:embed="rId10">
                      <a14:imgEffect>
                        <a14:backgroundRemoval t="0" b="94631" l="0" r="100000"/>
                      </a14:imgEffect>
                    </a14:imgLayer>
                  </a14:imgProps>
                </a:ex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7229701" y="4005534"/>
              <a:ext cx="955803" cy="222522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32" name="Picture 8"/>
            <p:cNvPicPr>
              <a:picLocks noChangeAspect="1" noChangeArrowheads="1"/>
            </p:cNvPicPr>
            <p:nvPr/>
          </p:nvPicPr>
          <p:blipFill>
            <a:blip r:embed="rId11" cstate="print">
              <a:duotone>
                <a:schemeClr val="bg2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="" xmlns:a14="http://schemas.microsoft.com/office/drawing/2010/main">
                    <a14:imgLayer r:embed="rId12">
                      <a14:imgEffect>
                        <a14:backgroundRemoval t="6007" b="98940" l="0" r="94118">
                          <a14:foregroundMark x1="29412" y1="42756" x2="29412" y2="42756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50564" y="3783784"/>
              <a:ext cx="1621236" cy="245352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73" name="Picture 8"/>
            <p:cNvPicPr>
              <a:picLocks noChangeAspect="1" noChangeArrowheads="1"/>
            </p:cNvPicPr>
            <p:nvPr/>
          </p:nvPicPr>
          <p:blipFill rotWithShape="1">
            <a:blip r:embed="rId13" cstate="print">
              <a:duotone>
                <a:schemeClr val="bg2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="" xmlns:a14="http://schemas.microsoft.com/office/drawing/2010/main">
                    <a14:imgLayer r:embed="rId12">
                      <a14:imgEffect>
                        <a14:backgroundRemoval t="6007" b="98940" l="0" r="94118">
                          <a14:foregroundMark x1="29412" y1="42756" x2="29412" y2="42756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6588224" y="2910531"/>
              <a:ext cx="246259" cy="30244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74" name="ZoneTexte 73"/>
            <p:cNvSpPr txBox="1"/>
            <p:nvPr/>
          </p:nvSpPr>
          <p:spPr>
            <a:xfrm>
              <a:off x="3572001" y="998085"/>
              <a:ext cx="1547992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fr-FR" sz="1400" dirty="0" smtClean="0">
                  <a:solidFill>
                    <a:srgbClr val="000000"/>
                  </a:solidFill>
                  <a:latin typeface="Arial" pitchFamily="34" charset="0"/>
                </a:rPr>
                <a:t>Jusqu’à -95%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fr-FR" sz="1400" dirty="0" smtClean="0">
                  <a:solidFill>
                    <a:srgbClr val="000000"/>
                  </a:solidFill>
                  <a:latin typeface="Arial" pitchFamily="34" charset="0"/>
                </a:rPr>
                <a:t>des émissions de </a:t>
              </a:r>
              <a:r>
                <a:rPr lang="en-US" sz="1400" dirty="0" smtClean="0"/>
                <a:t>CO</a:t>
              </a:r>
              <a:r>
                <a:rPr lang="en-US" sz="1400" baseline="-25000" dirty="0" smtClean="0"/>
                <a:t>2</a:t>
              </a:r>
              <a:r>
                <a:rPr lang="en-US" sz="1400" dirty="0" smtClean="0"/>
                <a:t>*</a:t>
              </a:r>
              <a:endParaRPr lang="en-US" sz="1400" dirty="0">
                <a:solidFill>
                  <a:srgbClr val="000000"/>
                </a:solidFill>
                <a:latin typeface="Arial" pitchFamily="34" charset="0"/>
              </a:endParaRPr>
            </a:p>
          </p:txBody>
        </p:sp>
        <p:sp>
          <p:nvSpPr>
            <p:cNvPr id="16" name="Rectangle à coins arrondis 15"/>
            <p:cNvSpPr/>
            <p:nvPr/>
          </p:nvSpPr>
          <p:spPr bwMode="auto">
            <a:xfrm>
              <a:off x="5796136" y="1850695"/>
              <a:ext cx="2304256" cy="1002591"/>
            </a:xfrm>
            <a:prstGeom prst="wedgeRoundRectCallout">
              <a:avLst>
                <a:gd name="adj1" fmla="val -14421"/>
                <a:gd name="adj2" fmla="val 59384"/>
                <a:gd name="adj3" fmla="val 16667"/>
              </a:avLst>
            </a:prstGeom>
            <a:solidFill>
              <a:schemeClr val="accent2">
                <a:lumMod val="20000"/>
                <a:lumOff val="80000"/>
              </a:schemeClr>
            </a:solidFill>
            <a:ln w="9525" cap="flat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buChar char="•"/>
              </a:pPr>
              <a:r>
                <a:rPr lang="fr-FR" sz="1400" dirty="0">
                  <a:solidFill>
                    <a:srgbClr val="000000"/>
                  </a:solidFill>
                  <a:latin typeface="Arial" pitchFamily="34" charset="0"/>
                </a:rPr>
                <a:t>Atténuation des vibrations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buChar char="•"/>
              </a:pPr>
              <a:r>
                <a:rPr lang="fr-FR" sz="1400" dirty="0">
                  <a:solidFill>
                    <a:srgbClr val="000000"/>
                  </a:solidFill>
                  <a:latin typeface="Arial" pitchFamily="34" charset="0"/>
                </a:rPr>
                <a:t>Souplesse de conduite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buChar char="•"/>
              </a:pPr>
              <a:r>
                <a:rPr lang="fr-FR" sz="1400" dirty="0" smtClean="0">
                  <a:solidFill>
                    <a:srgbClr val="000000"/>
                  </a:solidFill>
                  <a:latin typeface="Arial" pitchFamily="34" charset="0"/>
                </a:rPr>
                <a:t>Autonomie </a:t>
              </a:r>
              <a:r>
                <a:rPr lang="fr-FR" sz="1400" dirty="0">
                  <a:solidFill>
                    <a:srgbClr val="000000"/>
                  </a:solidFill>
                  <a:latin typeface="Arial" pitchFamily="34" charset="0"/>
                </a:rPr>
                <a:t>de 300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fr-FR" sz="1400" dirty="0">
                  <a:solidFill>
                    <a:srgbClr val="000000"/>
                  </a:solidFill>
                  <a:latin typeface="Arial" pitchFamily="34" charset="0"/>
                </a:rPr>
                <a:t>à 500 km</a:t>
              </a:r>
              <a:endParaRPr lang="en-US" sz="1400" dirty="0">
                <a:solidFill>
                  <a:srgbClr val="000000"/>
                </a:solidFill>
                <a:latin typeface="Arial" pitchFamily="34" charset="0"/>
              </a:endParaRPr>
            </a:p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</a:endParaRPr>
            </a:p>
          </p:txBody>
        </p:sp>
        <p:sp>
          <p:nvSpPr>
            <p:cNvPr id="79" name="Rectangle à coins arrondis 78"/>
            <p:cNvSpPr/>
            <p:nvPr/>
          </p:nvSpPr>
          <p:spPr bwMode="auto">
            <a:xfrm>
              <a:off x="5078275" y="4046800"/>
              <a:ext cx="2098164" cy="1542440"/>
            </a:xfrm>
            <a:prstGeom prst="wedgeRoundRectCallout">
              <a:avLst>
                <a:gd name="adj1" fmla="val 63902"/>
                <a:gd name="adj2" fmla="val -31489"/>
                <a:gd name="adj3" fmla="val 16667"/>
              </a:avLst>
            </a:prstGeom>
            <a:solidFill>
              <a:schemeClr val="accent2">
                <a:lumMod val="20000"/>
                <a:lumOff val="80000"/>
              </a:schemeClr>
            </a:solidFill>
            <a:ln w="9525" cap="flat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buChar char="•"/>
              </a:pPr>
              <a:r>
                <a:rPr lang="fr-FR" sz="1400" dirty="0">
                  <a:solidFill>
                    <a:srgbClr val="000000"/>
                  </a:solidFill>
                  <a:latin typeface="Arial" pitchFamily="34" charset="0"/>
                </a:rPr>
                <a:t>Inodore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buChar char="•"/>
              </a:pPr>
              <a:r>
                <a:rPr lang="fr-FR" sz="1400" dirty="0" smtClean="0">
                  <a:solidFill>
                    <a:srgbClr val="000000"/>
                  </a:solidFill>
                  <a:latin typeface="Arial" pitchFamily="34" charset="0"/>
                </a:rPr>
                <a:t>Réduction de </a:t>
              </a:r>
              <a:r>
                <a:rPr lang="fr-FR" sz="1400" dirty="0">
                  <a:solidFill>
                    <a:srgbClr val="000000"/>
                  </a:solidFill>
                  <a:latin typeface="Arial" pitchFamily="34" charset="0"/>
                </a:rPr>
                <a:t>moitié </a:t>
              </a:r>
              <a:endParaRPr lang="fr-FR" sz="1400" dirty="0" smtClean="0">
                <a:solidFill>
                  <a:srgbClr val="000000"/>
                </a:solidFill>
                <a:latin typeface="Arial" pitchFamily="34" charset="0"/>
              </a:endParaRP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fr-FR" sz="1400" dirty="0" smtClean="0">
                  <a:solidFill>
                    <a:srgbClr val="000000"/>
                  </a:solidFill>
                  <a:latin typeface="Arial" pitchFamily="34" charset="0"/>
                </a:rPr>
                <a:t>des </a:t>
              </a:r>
              <a:r>
                <a:rPr lang="fr-FR" sz="1400" dirty="0">
                  <a:solidFill>
                    <a:srgbClr val="000000"/>
                  </a:solidFill>
                  <a:latin typeface="Arial" pitchFamily="34" charset="0"/>
                </a:rPr>
                <a:t>émissions </a:t>
              </a:r>
              <a:r>
                <a:rPr lang="fr-FR" sz="1400" dirty="0" smtClean="0">
                  <a:solidFill>
                    <a:srgbClr val="000000"/>
                  </a:solidFill>
                  <a:latin typeface="Arial" pitchFamily="34" charset="0"/>
                </a:rPr>
                <a:t>sonores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buChar char="•"/>
              </a:pPr>
              <a:r>
                <a:rPr lang="fr-FR" sz="1400" dirty="0">
                  <a:solidFill>
                    <a:srgbClr val="000000"/>
                  </a:solidFill>
                  <a:latin typeface="Arial" pitchFamily="34" charset="0"/>
                </a:rPr>
                <a:t>Sécurité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fr-FR" sz="1400" dirty="0" smtClean="0">
                  <a:solidFill>
                    <a:srgbClr val="000000"/>
                  </a:solidFill>
                  <a:latin typeface="Arial" pitchFamily="34" charset="0"/>
                </a:rPr>
                <a:t>(plus </a:t>
              </a:r>
              <a:r>
                <a:rPr lang="fr-FR" sz="1400" dirty="0">
                  <a:solidFill>
                    <a:srgbClr val="000000"/>
                  </a:solidFill>
                  <a:latin typeface="Arial" pitchFamily="34" charset="0"/>
                </a:rPr>
                <a:t>léger que l’air, </a:t>
              </a:r>
              <a:endParaRPr lang="fr-FR" sz="1400" dirty="0" smtClean="0">
                <a:solidFill>
                  <a:srgbClr val="000000"/>
                </a:solidFill>
                <a:latin typeface="Arial" pitchFamily="34" charset="0"/>
              </a:endParaRP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fr-FR" sz="1400" dirty="0" smtClean="0">
                  <a:solidFill>
                    <a:srgbClr val="000000"/>
                  </a:solidFill>
                  <a:latin typeface="Arial" pitchFamily="34" charset="0"/>
                </a:rPr>
                <a:t>difficilement inflammable</a:t>
              </a:r>
              <a:r>
                <a:rPr lang="fr-FR" sz="1050" dirty="0" smtClean="0">
                  <a:solidFill>
                    <a:srgbClr val="000000"/>
                  </a:solidFill>
                  <a:latin typeface="Arial" pitchFamily="34" charset="0"/>
                </a:rPr>
                <a:t>)</a:t>
              </a:r>
              <a:endParaRPr lang="fr-FR" sz="1050" dirty="0">
                <a:solidFill>
                  <a:srgbClr val="000000"/>
                </a:solidFill>
                <a:latin typeface="Arial" pitchFamily="34" charset="0"/>
              </a:endParaRPr>
            </a:p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</a:endParaRPr>
            </a:p>
          </p:txBody>
        </p:sp>
        <p:sp>
          <p:nvSpPr>
            <p:cNvPr id="80" name="Rectangle à coins arrondis 79"/>
            <p:cNvSpPr/>
            <p:nvPr/>
          </p:nvSpPr>
          <p:spPr bwMode="auto">
            <a:xfrm>
              <a:off x="2771800" y="5019828"/>
              <a:ext cx="2122843" cy="769595"/>
            </a:xfrm>
            <a:prstGeom prst="wedgeRoundRectCallout">
              <a:avLst>
                <a:gd name="adj1" fmla="val -62474"/>
                <a:gd name="adj2" fmla="val -59591"/>
                <a:gd name="adj3" fmla="val 16667"/>
              </a:avLst>
            </a:prstGeom>
            <a:solidFill>
              <a:schemeClr val="accent2">
                <a:lumMod val="20000"/>
                <a:lumOff val="80000"/>
              </a:schemeClr>
            </a:solidFill>
            <a:ln w="9525" cap="flat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buChar char="•"/>
              </a:pPr>
              <a:r>
                <a:rPr lang="fr-FR" sz="1400" dirty="0">
                  <a:solidFill>
                    <a:srgbClr val="000000"/>
                  </a:solidFill>
                  <a:latin typeface="Arial" pitchFamily="34" charset="0"/>
                </a:rPr>
                <a:t>Valorisation des déchets </a:t>
              </a:r>
              <a:endParaRPr lang="fr-FR" sz="1400" dirty="0" smtClean="0">
                <a:solidFill>
                  <a:srgbClr val="000000"/>
                </a:solidFill>
                <a:latin typeface="Arial" pitchFamily="34" charset="0"/>
              </a:endParaRP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fr-FR" sz="1400" dirty="0" smtClean="0">
                  <a:solidFill>
                    <a:srgbClr val="000000"/>
                  </a:solidFill>
                  <a:latin typeface="Arial" pitchFamily="34" charset="0"/>
                </a:rPr>
                <a:t>organiques locaux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buChar char="•"/>
              </a:pPr>
              <a:r>
                <a:rPr lang="fr-FR" sz="1400" dirty="0" smtClean="0">
                  <a:solidFill>
                    <a:srgbClr val="000000"/>
                  </a:solidFill>
                  <a:latin typeface="Arial" pitchFamily="34" charset="0"/>
                </a:rPr>
                <a:t>Création d’emplois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buChar char="•"/>
              </a:pPr>
              <a:endParaRPr lang="fr-FR" sz="1050" dirty="0">
                <a:solidFill>
                  <a:srgbClr val="000000"/>
                </a:solidFill>
                <a:latin typeface="Arial" pitchFamily="34" charset="0"/>
              </a:endParaRPr>
            </a:p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</a:endParaRPr>
            </a:p>
          </p:txBody>
        </p:sp>
        <p:sp>
          <p:nvSpPr>
            <p:cNvPr id="25" name="Ellipse 24"/>
            <p:cNvSpPr/>
            <p:nvPr/>
          </p:nvSpPr>
          <p:spPr bwMode="auto">
            <a:xfrm>
              <a:off x="1187624" y="1487862"/>
              <a:ext cx="1440160" cy="791070"/>
            </a:xfrm>
            <a:prstGeom prst="ellipse">
              <a:avLst/>
            </a:prstGeom>
            <a:solidFill>
              <a:srgbClr val="7CBF33"/>
            </a:solidFill>
            <a:ln w="9525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</a:endParaRPr>
            </a:p>
          </p:txBody>
        </p:sp>
        <p:sp>
          <p:nvSpPr>
            <p:cNvPr id="22" name="Rectangle 21"/>
            <p:cNvSpPr/>
            <p:nvPr/>
          </p:nvSpPr>
          <p:spPr>
            <a:xfrm>
              <a:off x="550578" y="1481364"/>
              <a:ext cx="2103576" cy="7386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fr-FR" sz="1400" b="1" dirty="0">
                  <a:solidFill>
                    <a:schemeClr val="bg1"/>
                  </a:solidFill>
                  <a:latin typeface="Arial" pitchFamily="34" charset="0"/>
                </a:rPr>
                <a:t>Utilisation du </a:t>
              </a:r>
              <a:r>
                <a:rPr lang="fr-FR" sz="1400" b="1" dirty="0" err="1">
                  <a:solidFill>
                    <a:schemeClr val="bg1"/>
                  </a:solidFill>
                  <a:latin typeface="Arial" pitchFamily="34" charset="0"/>
                </a:rPr>
                <a:t>digestat</a:t>
              </a:r>
              <a:r>
                <a:rPr lang="fr-FR" sz="1400" b="1" dirty="0">
                  <a:solidFill>
                    <a:schemeClr val="bg1"/>
                  </a:solidFill>
                  <a:latin typeface="Arial" pitchFamily="34" charset="0"/>
                </a:rPr>
                <a:t> </a:t>
              </a:r>
              <a:endParaRPr lang="fr-FR" sz="1400" b="1" dirty="0" smtClean="0">
                <a:solidFill>
                  <a:schemeClr val="bg1"/>
                </a:solidFill>
                <a:latin typeface="Arial" pitchFamily="34" charset="0"/>
              </a:endParaRP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fr-FR" sz="1400" b="1" dirty="0" smtClean="0">
                  <a:solidFill>
                    <a:schemeClr val="bg1"/>
                  </a:solidFill>
                  <a:latin typeface="Arial" pitchFamily="34" charset="0"/>
                </a:rPr>
                <a:t>comme </a:t>
              </a:r>
              <a:r>
                <a:rPr lang="fr-FR" sz="1400" b="1" dirty="0">
                  <a:solidFill>
                    <a:schemeClr val="bg1"/>
                  </a:solidFill>
                  <a:latin typeface="Arial" pitchFamily="34" charset="0"/>
                </a:rPr>
                <a:t>amendement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fr-FR" sz="1400" b="1" dirty="0">
                  <a:solidFill>
                    <a:schemeClr val="bg1"/>
                  </a:solidFill>
                  <a:latin typeface="Arial" pitchFamily="34" charset="0"/>
                </a:rPr>
                <a:t>agricole</a:t>
              </a:r>
            </a:p>
          </p:txBody>
        </p:sp>
        <p:sp>
          <p:nvSpPr>
            <p:cNvPr id="86" name="Rectangle 85"/>
            <p:cNvSpPr/>
            <p:nvPr/>
          </p:nvSpPr>
          <p:spPr>
            <a:xfrm>
              <a:off x="3619301" y="3208620"/>
              <a:ext cx="3833019" cy="29238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fr-FR" sz="1300" b="1" dirty="0" smtClean="0">
                  <a:solidFill>
                    <a:srgbClr val="FFFFFF"/>
                  </a:solidFill>
                  <a:latin typeface="Arial" pitchFamily="34" charset="0"/>
                  <a:cs typeface="Aharoni" pitchFamily="2" charset="-79"/>
                </a:rPr>
                <a:t>Compatible motorisations </a:t>
              </a:r>
              <a:r>
                <a:rPr lang="fr-FR" sz="1300" b="1" dirty="0">
                  <a:solidFill>
                    <a:srgbClr val="FFFFFF"/>
                  </a:solidFill>
                  <a:latin typeface="Arial" pitchFamily="34" charset="0"/>
                  <a:cs typeface="Aharoni" pitchFamily="2" charset="-79"/>
                </a:rPr>
                <a:t>hybrides</a:t>
              </a:r>
            </a:p>
          </p:txBody>
        </p:sp>
        <p:sp>
          <p:nvSpPr>
            <p:cNvPr id="88" name="ZoneTexte 87"/>
            <p:cNvSpPr txBox="1"/>
            <p:nvPr/>
          </p:nvSpPr>
          <p:spPr>
            <a:xfrm>
              <a:off x="4517504" y="3429000"/>
              <a:ext cx="207072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fr-FR" sz="1200" b="1" u="sng" dirty="0" smtClean="0">
                  <a:solidFill>
                    <a:srgbClr val="FFFFFF"/>
                  </a:solidFill>
                  <a:latin typeface="Arial" pitchFamily="34" charset="0"/>
                </a:rPr>
                <a:t>BUS BIOGNV</a:t>
              </a:r>
              <a:endParaRPr lang="en-US" sz="1200" b="1" u="sng" dirty="0">
                <a:solidFill>
                  <a:srgbClr val="FFFFFF"/>
                </a:solidFill>
                <a:latin typeface="Arial" pitchFamily="34" charset="0"/>
              </a:endParaRPr>
            </a:p>
          </p:txBody>
        </p:sp>
        <p:sp>
          <p:nvSpPr>
            <p:cNvPr id="90" name="Rectangle 89"/>
            <p:cNvSpPr/>
            <p:nvPr/>
          </p:nvSpPr>
          <p:spPr>
            <a:xfrm>
              <a:off x="6592244" y="824484"/>
              <a:ext cx="2103576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fr-FR" sz="1400" b="1" dirty="0" smtClean="0">
                  <a:solidFill>
                    <a:schemeClr val="bg1"/>
                  </a:solidFill>
                  <a:latin typeface="Arial" pitchFamily="34" charset="0"/>
                </a:rPr>
                <a:t>Pas de traces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fr-FR" sz="1400" b="1" dirty="0" smtClean="0">
                  <a:solidFill>
                    <a:schemeClr val="bg1"/>
                  </a:solidFill>
                  <a:latin typeface="Arial" pitchFamily="34" charset="0"/>
                </a:rPr>
                <a:t>noires</a:t>
              </a:r>
              <a:endParaRPr lang="fr-FR" sz="1400" b="1" dirty="0">
                <a:solidFill>
                  <a:schemeClr val="bg1"/>
                </a:solidFill>
                <a:latin typeface="Arial" pitchFamily="34" charset="0"/>
              </a:endParaRPr>
            </a:p>
          </p:txBody>
        </p:sp>
        <p:sp>
          <p:nvSpPr>
            <p:cNvPr id="81" name="Rectangle à coins arrondis 80"/>
            <p:cNvSpPr/>
            <p:nvPr/>
          </p:nvSpPr>
          <p:spPr bwMode="auto">
            <a:xfrm>
              <a:off x="2123265" y="2132856"/>
              <a:ext cx="1944679" cy="1012086"/>
            </a:xfrm>
            <a:prstGeom prst="wedgeRoundRectCallout">
              <a:avLst>
                <a:gd name="adj1" fmla="val -55012"/>
                <a:gd name="adj2" fmla="val 38093"/>
                <a:gd name="adj3" fmla="val 16667"/>
              </a:avLst>
            </a:prstGeom>
            <a:solidFill>
              <a:schemeClr val="accent2">
                <a:lumMod val="20000"/>
                <a:lumOff val="80000"/>
              </a:schemeClr>
            </a:solidFill>
            <a:ln w="9525" cap="flat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buChar char="•"/>
              </a:pPr>
              <a:r>
                <a:rPr lang="fr-FR" sz="1400" dirty="0">
                  <a:solidFill>
                    <a:srgbClr val="000000"/>
                  </a:solidFill>
                  <a:latin typeface="Arial" pitchFamily="34" charset="0"/>
                </a:rPr>
                <a:t>Peu d’oxydes d’azote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buChar char="•"/>
              </a:pPr>
              <a:r>
                <a:rPr lang="fr-FR" sz="1400" dirty="0">
                  <a:solidFill>
                    <a:srgbClr val="000000"/>
                  </a:solidFill>
                  <a:latin typeface="Arial" pitchFamily="34" charset="0"/>
                </a:rPr>
                <a:t>Pas de particules fines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buChar char="•"/>
              </a:pPr>
              <a:r>
                <a:rPr lang="fr-FR" sz="1400" dirty="0">
                  <a:solidFill>
                    <a:srgbClr val="000000"/>
                  </a:solidFill>
                  <a:latin typeface="Arial" pitchFamily="34" charset="0"/>
                </a:rPr>
                <a:t>Pas de fumées noires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buChar char="•"/>
              </a:pPr>
              <a:r>
                <a:rPr lang="fr-FR" sz="1400" dirty="0">
                  <a:solidFill>
                    <a:srgbClr val="000000"/>
                  </a:solidFill>
                  <a:latin typeface="Arial" pitchFamily="34" charset="0"/>
                </a:rPr>
                <a:t>Non toxique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</a:endParaRPr>
            </a:p>
          </p:txBody>
        </p:sp>
      </p:grpSp>
      <p:sp>
        <p:nvSpPr>
          <p:cNvPr id="33" name="Étoile à 4 branches 32"/>
          <p:cNvSpPr/>
          <p:nvPr/>
        </p:nvSpPr>
        <p:spPr bwMode="auto">
          <a:xfrm>
            <a:off x="8081858" y="1024452"/>
            <a:ext cx="267136" cy="262450"/>
          </a:xfrm>
          <a:prstGeom prst="star4">
            <a:avLst/>
          </a:prstGeom>
          <a:solidFill>
            <a:schemeClr val="bg1"/>
          </a:solidFill>
          <a:ln w="9525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</a:endParaRPr>
          </a:p>
        </p:txBody>
      </p:sp>
      <p:sp>
        <p:nvSpPr>
          <p:cNvPr id="91" name="Étoile à 4 branches 90"/>
          <p:cNvSpPr/>
          <p:nvPr/>
        </p:nvSpPr>
        <p:spPr bwMode="auto">
          <a:xfrm rot="17358569">
            <a:off x="8282210" y="863202"/>
            <a:ext cx="133568" cy="161250"/>
          </a:xfrm>
          <a:prstGeom prst="star4">
            <a:avLst/>
          </a:prstGeom>
          <a:solidFill>
            <a:schemeClr val="bg1"/>
          </a:solidFill>
          <a:ln w="9525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</a:endParaRPr>
          </a:p>
        </p:txBody>
      </p:sp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BEBA8EAE-BF5A-486C-A8C5-ECC9F3942E4B}">
                <a14:imgProps xmlns="" xmlns:a14="http://schemas.microsoft.com/office/drawing/2010/main">
                  <a14:imgLayer r:embed="rId15">
                    <a14:imgEffect>
                      <a14:backgroundRemoval t="9677" b="89785" l="5643" r="89969">
                        <a14:foregroundMark x1="42006" y1="47312" x2="42006" y2="47312"/>
                        <a14:foregroundMark x1="35737" y1="48925" x2="35737" y2="48925"/>
                        <a14:foregroundMark x1="35110" y1="61290" x2="35110" y2="61290"/>
                        <a14:foregroundMark x1="38558" y1="63441" x2="38558" y2="63441"/>
                        <a14:foregroundMark x1="42320" y1="62903" x2="42320" y2="62903"/>
                        <a14:foregroundMark x1="48903" y1="54301" x2="48903" y2="54301"/>
                        <a14:foregroundMark x1="48589" y1="47312" x2="48589" y2="47312"/>
                        <a14:foregroundMark x1="51097" y1="52151" x2="51097" y2="52151"/>
                        <a14:foregroundMark x1="56113" y1="61828" x2="56113" y2="61828"/>
                        <a14:foregroundMark x1="56113" y1="50538" x2="56113" y2="50538"/>
                        <a14:foregroundMark x1="62069" y1="50538" x2="62069" y2="50538"/>
                        <a14:foregroundMark x1="63323" y1="58602" x2="63323" y2="58602"/>
                        <a14:foregroundMark x1="65204" y1="62903" x2="65204" y2="62903"/>
                        <a14:foregroundMark x1="68025" y1="54301" x2="68025" y2="54301"/>
                        <a14:foregroundMark x1="41379" y1="33333" x2="41379" y2="33333"/>
                        <a14:foregroundMark x1="41379" y1="39785" x2="41379" y2="39785"/>
                        <a14:foregroundMark x1="46082" y1="36559" x2="46082" y2="36559"/>
                        <a14:foregroundMark x1="47962" y1="34946" x2="47962" y2="34946"/>
                        <a14:foregroundMark x1="51411" y1="34946" x2="51411" y2="34946"/>
                        <a14:foregroundMark x1="50470" y1="38710" x2="50470" y2="38710"/>
                        <a14:foregroundMark x1="14107" y1="69355" x2="14107" y2="69355"/>
                        <a14:foregroundMark x1="47962" y1="61828" x2="47962" y2="61828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25258" y="2852936"/>
            <a:ext cx="539653" cy="3146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folHlink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accent1"/>
                  </a:outerShdw>
                </a:effectLst>
              </a14:hiddenEffects>
            </a:ext>
          </a:extLst>
        </p:spPr>
      </p:pic>
      <p:pic>
        <p:nvPicPr>
          <p:cNvPr id="41" name="Picture 2"/>
          <p:cNvPicPr>
            <a:picLocks noChangeAspect="1" noChangeArrowheads="1"/>
          </p:cNvPicPr>
          <p:nvPr/>
        </p:nvPicPr>
        <p:blipFill>
          <a:blip r:embed="rId16" cstate="print"/>
          <a:srcRect l="10320" t="11111" r="3678" b="11111"/>
          <a:stretch>
            <a:fillRect/>
          </a:stretch>
        </p:blipFill>
        <p:spPr bwMode="auto">
          <a:xfrm>
            <a:off x="7740351" y="44624"/>
            <a:ext cx="1368153" cy="7661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1"/>
    </p:custDataLst>
    <p:extLst>
      <p:ext uri="{BB962C8B-B14F-4D97-AF65-F5344CB8AC3E}">
        <p14:creationId xmlns="" xmlns:p14="http://schemas.microsoft.com/office/powerpoint/2010/main" val="61940722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 bwMode="auto">
          <a:xfrm>
            <a:off x="0" y="5589240"/>
            <a:ext cx="9144000" cy="126876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</a:endParaRPr>
          </a:p>
        </p:txBody>
      </p:sp>
      <p:sp>
        <p:nvSpPr>
          <p:cNvPr id="7" name="Espace réservé du contenu 6"/>
          <p:cNvSpPr>
            <a:spLocks noGrp="1"/>
          </p:cNvSpPr>
          <p:nvPr>
            <p:ph idx="1"/>
          </p:nvPr>
        </p:nvSpPr>
        <p:spPr>
          <a:xfrm>
            <a:off x="611560" y="980728"/>
            <a:ext cx="8208912" cy="5489158"/>
          </a:xfrm>
        </p:spPr>
        <p:txBody>
          <a:bodyPr>
            <a:normAutofit fontScale="85000" lnSpcReduction="20000"/>
          </a:bodyPr>
          <a:lstStyle/>
          <a:p>
            <a:endParaRPr lang="fr-FR" dirty="0" smtClean="0"/>
          </a:p>
          <a:p>
            <a:endParaRPr lang="fr-FR" dirty="0" smtClean="0"/>
          </a:p>
          <a:p>
            <a:endParaRPr lang="fr-FR" dirty="0" smtClean="0"/>
          </a:p>
          <a:p>
            <a:endParaRPr lang="fr-FR" dirty="0" smtClean="0"/>
          </a:p>
          <a:p>
            <a:endParaRPr lang="fr-FR" dirty="0" smtClean="0"/>
          </a:p>
          <a:p>
            <a:endParaRPr lang="fr-FR" dirty="0" smtClean="0"/>
          </a:p>
          <a:p>
            <a:endParaRPr lang="fr-FR" dirty="0" smtClean="0"/>
          </a:p>
          <a:p>
            <a:endParaRPr lang="fr-FR" dirty="0" smtClean="0"/>
          </a:p>
          <a:p>
            <a:endParaRPr lang="fr-FR" dirty="0" smtClean="0"/>
          </a:p>
          <a:p>
            <a:endParaRPr lang="fr-FR" dirty="0" smtClean="0"/>
          </a:p>
          <a:p>
            <a:endParaRPr lang="fr-FR" dirty="0" smtClean="0"/>
          </a:p>
          <a:p>
            <a:endParaRPr lang="fr-FR" dirty="0" smtClean="0"/>
          </a:p>
          <a:p>
            <a:endParaRPr lang="fr-FR" dirty="0" smtClean="0"/>
          </a:p>
          <a:p>
            <a:endParaRPr lang="fr-FR" dirty="0" smtClean="0"/>
          </a:p>
          <a:p>
            <a:endParaRPr lang="fr-FR" dirty="0" smtClean="0"/>
          </a:p>
          <a:p>
            <a:r>
              <a:rPr lang="fr-FR" b="1" dirty="0" err="1" smtClean="0"/>
              <a:t>BioGNV</a:t>
            </a:r>
            <a:r>
              <a:rPr lang="fr-FR" b="1" dirty="0" smtClean="0"/>
              <a:t> 100% </a:t>
            </a:r>
            <a:r>
              <a:rPr lang="fr-FR" b="1" dirty="0" err="1" smtClean="0"/>
              <a:t>biométhane</a:t>
            </a:r>
            <a:r>
              <a:rPr lang="fr-FR" b="1" dirty="0" smtClean="0"/>
              <a:t> </a:t>
            </a:r>
            <a:r>
              <a:rPr lang="fr-FR" dirty="0" smtClean="0"/>
              <a:t>: </a:t>
            </a:r>
            <a:r>
              <a:rPr lang="fr-FR" dirty="0" smtClean="0">
                <a:sym typeface="Wingdings" pitchFamily="2" charset="2"/>
              </a:rPr>
              <a:t>le meilleur carburant en termes de réduction des émissions de </a:t>
            </a:r>
            <a:r>
              <a:rPr lang="en-US" dirty="0" smtClean="0"/>
              <a:t>CO</a:t>
            </a:r>
            <a:r>
              <a:rPr lang="en-US" baseline="-25000" dirty="0" smtClean="0"/>
              <a:t>2</a:t>
            </a:r>
          </a:p>
          <a:p>
            <a:r>
              <a:rPr lang="fr-FR" dirty="0" smtClean="0">
                <a:sym typeface="Wingdings" pitchFamily="2" charset="2"/>
              </a:rPr>
              <a:t>Objectifs de</a:t>
            </a:r>
            <a:r>
              <a:rPr lang="fr-FR" dirty="0" smtClean="0"/>
              <a:t> -20% de gaz à effet de serre pour 2020.</a:t>
            </a:r>
          </a:p>
          <a:p>
            <a:endParaRPr lang="fr-FR" dirty="0" smtClean="0"/>
          </a:p>
          <a:p>
            <a:endParaRPr lang="fr-FR" dirty="0" smtClean="0"/>
          </a:p>
          <a:p>
            <a:endParaRPr lang="fr-FR" dirty="0" smtClean="0"/>
          </a:p>
          <a:p>
            <a:endParaRPr lang="fr-FR" dirty="0" smtClean="0"/>
          </a:p>
          <a:p>
            <a:endParaRPr lang="fr-FR" dirty="0" smtClean="0"/>
          </a:p>
          <a:p>
            <a:endParaRPr lang="fr-FR" dirty="0" smtClean="0"/>
          </a:p>
          <a:p>
            <a:endParaRPr lang="fr-FR" dirty="0" smtClean="0"/>
          </a:p>
          <a:p>
            <a:endParaRPr lang="en-US" dirty="0"/>
          </a:p>
        </p:txBody>
      </p:sp>
      <p:sp>
        <p:nvSpPr>
          <p:cNvPr id="5" name="ZoneTexte 4"/>
          <p:cNvSpPr txBox="1"/>
          <p:nvPr/>
        </p:nvSpPr>
        <p:spPr>
          <a:xfrm>
            <a:off x="899592" y="6469886"/>
            <a:ext cx="7632847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fr-FR" sz="1000" dirty="0">
                <a:solidFill>
                  <a:srgbClr val="000000"/>
                </a:solidFill>
              </a:rPr>
              <a:t>Sources: </a:t>
            </a:r>
            <a:r>
              <a:rPr lang="fr-FR" sz="1000" dirty="0" smtClean="0">
                <a:solidFill>
                  <a:srgbClr val="000000"/>
                </a:solidFill>
              </a:rPr>
              <a:t>DENA, </a:t>
            </a:r>
            <a:r>
              <a:rPr lang="en-US" sz="1000" dirty="0" smtClean="0">
                <a:solidFill>
                  <a:srgbClr val="000000"/>
                </a:solidFill>
              </a:rPr>
              <a:t>The role of natural gas and biomethane in the fuel mix of the future in Germany</a:t>
            </a:r>
            <a:endParaRPr lang="fr-FR" sz="1000" dirty="0" smtClean="0">
              <a:solidFill>
                <a:srgbClr val="000000"/>
              </a:solidFill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 smtClean="0">
                <a:solidFill>
                  <a:srgbClr val="000000"/>
                </a:solidFill>
              </a:rPr>
              <a:t>CONCAWE et al. Well-to-wheel analysis of future automotive fuels and </a:t>
            </a:r>
            <a:r>
              <a:rPr lang="en-US" sz="1000" dirty="0" err="1" smtClean="0">
                <a:solidFill>
                  <a:srgbClr val="000000"/>
                </a:solidFill>
              </a:rPr>
              <a:t>powertrains</a:t>
            </a:r>
            <a:r>
              <a:rPr lang="en-US" sz="1000" dirty="0" smtClean="0">
                <a:solidFill>
                  <a:srgbClr val="000000"/>
                </a:solidFill>
              </a:rPr>
              <a:t> in the European context. 2007</a:t>
            </a:r>
            <a:endParaRPr lang="fr-FR" sz="1000" dirty="0">
              <a:solidFill>
                <a:srgbClr val="000000"/>
              </a:solidFill>
            </a:endParaRPr>
          </a:p>
        </p:txBody>
      </p:sp>
      <p:sp>
        <p:nvSpPr>
          <p:cNvPr id="35" name="Ellipse 34"/>
          <p:cNvSpPr/>
          <p:nvPr/>
        </p:nvSpPr>
        <p:spPr bwMode="auto">
          <a:xfrm>
            <a:off x="8702399" y="4034753"/>
            <a:ext cx="273201" cy="302964"/>
          </a:xfrm>
          <a:prstGeom prst="ellipse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466319" y="633948"/>
            <a:ext cx="8250524" cy="47392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27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Une forte réduction des émissions de </a:t>
            </a:r>
            <a:r>
              <a:rPr lang="en-US" dirty="0"/>
              <a:t>CO</a:t>
            </a:r>
            <a:r>
              <a:rPr lang="en-US" baseline="-25000" dirty="0"/>
              <a:t>2</a:t>
            </a:r>
            <a:endParaRPr lang="fr-FR" dirty="0" smtClean="0"/>
          </a:p>
        </p:txBody>
      </p:sp>
    </p:spTree>
    <p:extLst>
      <p:ext uri="{BB962C8B-B14F-4D97-AF65-F5344CB8AC3E}">
        <p14:creationId xmlns="" xmlns:p14="http://schemas.microsoft.com/office/powerpoint/2010/main" val="135047788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 bwMode="auto">
          <a:xfrm>
            <a:off x="0" y="5487148"/>
            <a:ext cx="9144000" cy="132622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Une solution de santé publique </a:t>
            </a:r>
            <a:endParaRPr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FR" sz="1600" dirty="0" smtClean="0"/>
              <a:t>Pollution de l’air en France : </a:t>
            </a:r>
            <a:r>
              <a:rPr lang="fr-FR" sz="1600" b="1" dirty="0" smtClean="0"/>
              <a:t>42 000 décès prématurés </a:t>
            </a:r>
            <a:r>
              <a:rPr lang="fr-FR" sz="1600" dirty="0" smtClean="0"/>
              <a:t>chaque année   </a:t>
            </a:r>
            <a:r>
              <a:rPr lang="fr-FR" sz="1600" dirty="0" smtClean="0">
                <a:sym typeface="Wingdings" pitchFamily="2" charset="2"/>
              </a:rPr>
              <a:t>= </a:t>
            </a:r>
            <a:r>
              <a:rPr lang="fr-FR" sz="1600" b="1" dirty="0" smtClean="0">
                <a:sym typeface="Wingdings" pitchFamily="2" charset="2"/>
              </a:rPr>
              <a:t>5% des décès </a:t>
            </a:r>
            <a:r>
              <a:rPr lang="fr-FR" sz="1600" dirty="0" smtClean="0">
                <a:sym typeface="Wingdings" pitchFamily="2" charset="2"/>
              </a:rPr>
              <a:t>(OMS)</a:t>
            </a:r>
            <a:endParaRPr lang="fr-FR" sz="1600" dirty="0" smtClean="0"/>
          </a:p>
          <a:p>
            <a:pPr lvl="1">
              <a:buClr>
                <a:srgbClr val="99CCCC"/>
              </a:buClr>
            </a:pPr>
            <a:r>
              <a:rPr lang="fr-FR" sz="1400" dirty="0" smtClean="0"/>
              <a:t>Troubles </a:t>
            </a:r>
            <a:r>
              <a:rPr lang="fr-FR" sz="1400" dirty="0"/>
              <a:t>respiratoires </a:t>
            </a:r>
            <a:endParaRPr lang="fr-FR" sz="1400" dirty="0" smtClean="0"/>
          </a:p>
          <a:p>
            <a:pPr lvl="1">
              <a:buClr>
                <a:srgbClr val="99CCCC"/>
              </a:buClr>
            </a:pPr>
            <a:r>
              <a:rPr lang="fr-FR" sz="1400" dirty="0" smtClean="0"/>
              <a:t>Troubles cardiovasculaires</a:t>
            </a:r>
          </a:p>
          <a:p>
            <a:pPr lvl="1">
              <a:buClr>
                <a:srgbClr val="99CCCC"/>
              </a:buClr>
            </a:pPr>
            <a:r>
              <a:rPr lang="fr-FR" sz="1400" dirty="0" smtClean="0"/>
              <a:t>Cancers</a:t>
            </a:r>
          </a:p>
          <a:p>
            <a:r>
              <a:rPr lang="fr-FR" sz="1600" b="1" dirty="0"/>
              <a:t>Réductions des pollutions primaires et secondaires ayant un impact sur la santé publique, par l’utilisation du </a:t>
            </a:r>
            <a:r>
              <a:rPr lang="fr-FR" sz="1600" b="1" dirty="0" smtClean="0"/>
              <a:t>GNV:</a:t>
            </a:r>
            <a:endParaRPr lang="fr-FR" sz="1200" b="1" i="1" dirty="0"/>
          </a:p>
        </p:txBody>
      </p:sp>
      <p:grpSp>
        <p:nvGrpSpPr>
          <p:cNvPr id="4" name="Groupe 56"/>
          <p:cNvGrpSpPr/>
          <p:nvPr/>
        </p:nvGrpSpPr>
        <p:grpSpPr>
          <a:xfrm>
            <a:off x="971600" y="2907735"/>
            <a:ext cx="7416824" cy="3389276"/>
            <a:chOff x="755576" y="2863078"/>
            <a:chExt cx="7416824" cy="3389276"/>
          </a:xfrm>
        </p:grpSpPr>
        <p:sp>
          <p:nvSpPr>
            <p:cNvPr id="9" name="Rectangle 8"/>
            <p:cNvSpPr/>
            <p:nvPr/>
          </p:nvSpPr>
          <p:spPr bwMode="auto">
            <a:xfrm>
              <a:off x="1000722" y="3140504"/>
              <a:ext cx="465534" cy="3015846"/>
            </a:xfrm>
            <a:prstGeom prst="rect">
              <a:avLst/>
            </a:prstGeom>
            <a:solidFill>
              <a:srgbClr val="C00000"/>
            </a:solidFill>
            <a:ln w="9525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</a:endParaRPr>
            </a:p>
          </p:txBody>
        </p:sp>
        <p:sp>
          <p:nvSpPr>
            <p:cNvPr id="30" name="Rectangle 29"/>
            <p:cNvSpPr/>
            <p:nvPr/>
          </p:nvSpPr>
          <p:spPr bwMode="auto">
            <a:xfrm>
              <a:off x="1768080" y="3140968"/>
              <a:ext cx="499664" cy="2448272"/>
            </a:xfrm>
            <a:prstGeom prst="rect">
              <a:avLst/>
            </a:prstGeom>
            <a:solidFill>
              <a:srgbClr val="C00000"/>
            </a:solidFill>
            <a:ln w="9525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</a:endParaRPr>
            </a:p>
          </p:txBody>
        </p:sp>
        <p:sp>
          <p:nvSpPr>
            <p:cNvPr id="31" name="Rectangle 30"/>
            <p:cNvSpPr/>
            <p:nvPr/>
          </p:nvSpPr>
          <p:spPr bwMode="auto">
            <a:xfrm>
              <a:off x="2522290" y="3140504"/>
              <a:ext cx="465534" cy="2448736"/>
            </a:xfrm>
            <a:prstGeom prst="rect">
              <a:avLst/>
            </a:prstGeom>
            <a:solidFill>
              <a:srgbClr val="C00000"/>
            </a:solidFill>
            <a:ln w="9525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</a:endParaRPr>
            </a:p>
          </p:txBody>
        </p:sp>
        <p:sp>
          <p:nvSpPr>
            <p:cNvPr id="32" name="Rectangle 31"/>
            <p:cNvSpPr/>
            <p:nvPr/>
          </p:nvSpPr>
          <p:spPr bwMode="auto">
            <a:xfrm>
              <a:off x="3242370" y="3140504"/>
              <a:ext cx="465534" cy="1296608"/>
            </a:xfrm>
            <a:prstGeom prst="rect">
              <a:avLst/>
            </a:prstGeom>
            <a:solidFill>
              <a:srgbClr val="C00000"/>
            </a:solidFill>
            <a:ln w="9525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</a:endParaRPr>
            </a:p>
          </p:txBody>
        </p:sp>
        <p:sp>
          <p:nvSpPr>
            <p:cNvPr id="33" name="Rectangle 32"/>
            <p:cNvSpPr/>
            <p:nvPr/>
          </p:nvSpPr>
          <p:spPr bwMode="auto">
            <a:xfrm>
              <a:off x="4457700" y="3140968"/>
              <a:ext cx="465534" cy="3015846"/>
            </a:xfrm>
            <a:prstGeom prst="rect">
              <a:avLst/>
            </a:prstGeom>
            <a:solidFill>
              <a:srgbClr val="FFC000"/>
            </a:solidFill>
            <a:ln w="9525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</a:endParaRPr>
            </a:p>
          </p:txBody>
        </p:sp>
        <p:sp>
          <p:nvSpPr>
            <p:cNvPr id="34" name="Rectangle 33"/>
            <p:cNvSpPr/>
            <p:nvPr/>
          </p:nvSpPr>
          <p:spPr bwMode="auto">
            <a:xfrm>
              <a:off x="5228998" y="3140968"/>
              <a:ext cx="465534" cy="360040"/>
            </a:xfrm>
            <a:prstGeom prst="rect">
              <a:avLst/>
            </a:prstGeom>
            <a:solidFill>
              <a:srgbClr val="FFC000"/>
            </a:solidFill>
            <a:ln w="9525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</a:endParaRPr>
            </a:p>
          </p:txBody>
        </p:sp>
        <p:sp>
          <p:nvSpPr>
            <p:cNvPr id="35" name="Rectangle 34"/>
            <p:cNvSpPr/>
            <p:nvPr/>
          </p:nvSpPr>
          <p:spPr bwMode="auto">
            <a:xfrm>
              <a:off x="5999906" y="3140504"/>
              <a:ext cx="465534" cy="1800664"/>
            </a:xfrm>
            <a:prstGeom prst="rect">
              <a:avLst/>
            </a:prstGeom>
            <a:solidFill>
              <a:srgbClr val="FFC000"/>
            </a:solidFill>
            <a:ln w="9525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</a:endParaRPr>
            </a:p>
          </p:txBody>
        </p:sp>
        <p:sp>
          <p:nvSpPr>
            <p:cNvPr id="36" name="Rectangle 35"/>
            <p:cNvSpPr/>
            <p:nvPr/>
          </p:nvSpPr>
          <p:spPr bwMode="auto">
            <a:xfrm>
              <a:off x="6698754" y="3140504"/>
              <a:ext cx="465534" cy="2664760"/>
            </a:xfrm>
            <a:prstGeom prst="rect">
              <a:avLst/>
            </a:prstGeom>
            <a:solidFill>
              <a:srgbClr val="FFC000"/>
            </a:solidFill>
            <a:ln w="9525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</a:endParaRPr>
            </a:p>
          </p:txBody>
        </p:sp>
        <p:sp>
          <p:nvSpPr>
            <p:cNvPr id="37" name="Rectangle 36"/>
            <p:cNvSpPr/>
            <p:nvPr/>
          </p:nvSpPr>
          <p:spPr bwMode="auto">
            <a:xfrm>
              <a:off x="7418834" y="3140504"/>
              <a:ext cx="465534" cy="2448736"/>
            </a:xfrm>
            <a:prstGeom prst="rect">
              <a:avLst/>
            </a:prstGeom>
            <a:solidFill>
              <a:srgbClr val="FFC000"/>
            </a:solidFill>
            <a:ln w="9525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</a:endParaRPr>
            </a:p>
          </p:txBody>
        </p:sp>
        <p:cxnSp>
          <p:nvCxnSpPr>
            <p:cNvPr id="14" name="Connecteur droit 13"/>
            <p:cNvCxnSpPr/>
            <p:nvPr/>
          </p:nvCxnSpPr>
          <p:spPr bwMode="auto">
            <a:xfrm>
              <a:off x="755576" y="3140504"/>
              <a:ext cx="7416824" cy="0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sp>
          <p:nvSpPr>
            <p:cNvPr id="19" name="ZoneTexte 18"/>
            <p:cNvSpPr txBox="1"/>
            <p:nvPr/>
          </p:nvSpPr>
          <p:spPr>
            <a:xfrm>
              <a:off x="887336" y="2863505"/>
              <a:ext cx="80434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dirty="0" smtClean="0"/>
                <a:t>PM2,5</a:t>
              </a:r>
              <a:endParaRPr lang="en-US" sz="1200" dirty="0"/>
            </a:p>
          </p:txBody>
        </p:sp>
        <p:sp>
          <p:nvSpPr>
            <p:cNvPr id="38" name="ZoneTexte 37"/>
            <p:cNvSpPr txBox="1"/>
            <p:nvPr/>
          </p:nvSpPr>
          <p:spPr>
            <a:xfrm>
              <a:off x="4366431" y="2877405"/>
              <a:ext cx="77129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dirty="0" smtClean="0"/>
                <a:t>PM2,5</a:t>
              </a:r>
              <a:endParaRPr lang="en-US" sz="1200" dirty="0"/>
            </a:p>
          </p:txBody>
        </p:sp>
        <p:sp>
          <p:nvSpPr>
            <p:cNvPr id="39" name="ZoneTexte 38"/>
            <p:cNvSpPr txBox="1"/>
            <p:nvPr/>
          </p:nvSpPr>
          <p:spPr>
            <a:xfrm>
              <a:off x="1703936" y="2863078"/>
              <a:ext cx="64807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200" dirty="0" smtClean="0"/>
                <a:t>CO</a:t>
              </a:r>
              <a:endParaRPr lang="en-US" sz="1200" dirty="0"/>
            </a:p>
          </p:txBody>
        </p:sp>
        <p:sp>
          <p:nvSpPr>
            <p:cNvPr id="40" name="ZoneTexte 39"/>
            <p:cNvSpPr txBox="1"/>
            <p:nvPr/>
          </p:nvSpPr>
          <p:spPr>
            <a:xfrm>
              <a:off x="5137729" y="2877405"/>
              <a:ext cx="64807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200" dirty="0" smtClean="0"/>
                <a:t>CO</a:t>
              </a:r>
              <a:endParaRPr lang="en-US" sz="1200" dirty="0"/>
            </a:p>
          </p:txBody>
        </p:sp>
        <p:sp>
          <p:nvSpPr>
            <p:cNvPr id="41" name="ZoneTexte 40"/>
            <p:cNvSpPr txBox="1"/>
            <p:nvPr/>
          </p:nvSpPr>
          <p:spPr>
            <a:xfrm>
              <a:off x="2431021" y="2877405"/>
              <a:ext cx="64807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200" dirty="0" smtClean="0"/>
                <a:t>NMHC</a:t>
              </a:r>
              <a:endParaRPr lang="en-US" sz="1200" dirty="0"/>
            </a:p>
          </p:txBody>
        </p:sp>
        <p:sp>
          <p:nvSpPr>
            <p:cNvPr id="42" name="ZoneTexte 41"/>
            <p:cNvSpPr txBox="1"/>
            <p:nvPr/>
          </p:nvSpPr>
          <p:spPr>
            <a:xfrm>
              <a:off x="5908637" y="2877405"/>
              <a:ext cx="64807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dirty="0" smtClean="0"/>
                <a:t>NMHC</a:t>
              </a:r>
              <a:endParaRPr lang="en-US" sz="1200" dirty="0"/>
            </a:p>
          </p:txBody>
        </p:sp>
        <p:sp>
          <p:nvSpPr>
            <p:cNvPr id="43" name="ZoneTexte 42"/>
            <p:cNvSpPr txBox="1"/>
            <p:nvPr/>
          </p:nvSpPr>
          <p:spPr>
            <a:xfrm>
              <a:off x="3151100" y="2891320"/>
              <a:ext cx="77282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dirty="0" smtClean="0"/>
                <a:t>Ozone</a:t>
              </a:r>
              <a:endParaRPr lang="en-US" sz="1200" dirty="0"/>
            </a:p>
          </p:txBody>
        </p:sp>
        <p:sp>
          <p:nvSpPr>
            <p:cNvPr id="44" name="ZoneTexte 43"/>
            <p:cNvSpPr txBox="1"/>
            <p:nvPr/>
          </p:nvSpPr>
          <p:spPr>
            <a:xfrm>
              <a:off x="7245926" y="2878103"/>
              <a:ext cx="81134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200" dirty="0" smtClean="0"/>
                <a:t>Ozone</a:t>
              </a:r>
              <a:endParaRPr lang="en-US" sz="1200" dirty="0"/>
            </a:p>
          </p:txBody>
        </p:sp>
        <p:sp>
          <p:nvSpPr>
            <p:cNvPr id="45" name="ZoneTexte 44"/>
            <p:cNvSpPr txBox="1"/>
            <p:nvPr/>
          </p:nvSpPr>
          <p:spPr>
            <a:xfrm>
              <a:off x="6597854" y="2891320"/>
              <a:ext cx="64807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200" dirty="0" err="1" smtClean="0"/>
                <a:t>NOx</a:t>
              </a:r>
              <a:endParaRPr lang="en-US" sz="1200" dirty="0"/>
            </a:p>
          </p:txBody>
        </p:sp>
        <p:sp>
          <p:nvSpPr>
            <p:cNvPr id="46" name="ZoneTexte 45"/>
            <p:cNvSpPr txBox="1"/>
            <p:nvPr/>
          </p:nvSpPr>
          <p:spPr>
            <a:xfrm>
              <a:off x="1703936" y="3167390"/>
              <a:ext cx="648072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900" b="1" dirty="0" smtClean="0">
                  <a:solidFill>
                    <a:schemeClr val="bg1"/>
                  </a:solidFill>
                </a:rPr>
                <a:t>-80%</a:t>
              </a:r>
              <a:endParaRPr lang="en-US" sz="900" b="1" dirty="0">
                <a:solidFill>
                  <a:schemeClr val="bg1"/>
                </a:solidFill>
              </a:endParaRPr>
            </a:p>
          </p:txBody>
        </p:sp>
        <p:sp>
          <p:nvSpPr>
            <p:cNvPr id="47" name="ZoneTexte 46"/>
            <p:cNvSpPr txBox="1"/>
            <p:nvPr/>
          </p:nvSpPr>
          <p:spPr>
            <a:xfrm>
              <a:off x="909453" y="3175084"/>
              <a:ext cx="648072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900" b="1" dirty="0" smtClean="0">
                  <a:solidFill>
                    <a:schemeClr val="bg1"/>
                  </a:solidFill>
                </a:rPr>
                <a:t>-100%</a:t>
              </a:r>
              <a:endParaRPr lang="en-US" sz="900" b="1" dirty="0">
                <a:solidFill>
                  <a:schemeClr val="bg1"/>
                </a:solidFill>
              </a:endParaRPr>
            </a:p>
          </p:txBody>
        </p:sp>
        <p:sp>
          <p:nvSpPr>
            <p:cNvPr id="48" name="ZoneTexte 47"/>
            <p:cNvSpPr txBox="1"/>
            <p:nvPr/>
          </p:nvSpPr>
          <p:spPr>
            <a:xfrm>
              <a:off x="2455465" y="3167390"/>
              <a:ext cx="648072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900" b="1" dirty="0" smtClean="0">
                  <a:solidFill>
                    <a:schemeClr val="bg1"/>
                  </a:solidFill>
                </a:rPr>
                <a:t>-80%</a:t>
              </a:r>
              <a:endParaRPr lang="en-US" sz="900" b="1" dirty="0">
                <a:solidFill>
                  <a:schemeClr val="bg1"/>
                </a:solidFill>
              </a:endParaRPr>
            </a:p>
          </p:txBody>
        </p:sp>
        <p:sp>
          <p:nvSpPr>
            <p:cNvPr id="49" name="ZoneTexte 48"/>
            <p:cNvSpPr txBox="1"/>
            <p:nvPr/>
          </p:nvSpPr>
          <p:spPr>
            <a:xfrm>
              <a:off x="3151101" y="3167390"/>
              <a:ext cx="648072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900" b="1" dirty="0" smtClean="0">
                  <a:solidFill>
                    <a:schemeClr val="bg1"/>
                  </a:solidFill>
                </a:rPr>
                <a:t>-40%</a:t>
              </a:r>
              <a:endParaRPr lang="en-US" sz="900" b="1" dirty="0">
                <a:solidFill>
                  <a:schemeClr val="bg1"/>
                </a:solidFill>
              </a:endParaRPr>
            </a:p>
          </p:txBody>
        </p:sp>
        <p:sp>
          <p:nvSpPr>
            <p:cNvPr id="50" name="ZoneTexte 49"/>
            <p:cNvSpPr txBox="1"/>
            <p:nvPr/>
          </p:nvSpPr>
          <p:spPr>
            <a:xfrm>
              <a:off x="4355976" y="3198648"/>
              <a:ext cx="648072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900" b="1" dirty="0" smtClean="0"/>
                <a:t>-100%</a:t>
              </a:r>
              <a:endParaRPr lang="en-US" sz="900" b="1" dirty="0"/>
            </a:p>
          </p:txBody>
        </p:sp>
        <p:sp>
          <p:nvSpPr>
            <p:cNvPr id="51" name="ZoneTexte 50"/>
            <p:cNvSpPr txBox="1"/>
            <p:nvPr/>
          </p:nvSpPr>
          <p:spPr>
            <a:xfrm>
              <a:off x="5137729" y="3179436"/>
              <a:ext cx="648072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900" b="1" dirty="0" smtClean="0"/>
                <a:t>-10%</a:t>
              </a:r>
              <a:endParaRPr lang="en-US" sz="900" b="1" dirty="0"/>
            </a:p>
          </p:txBody>
        </p:sp>
        <p:sp>
          <p:nvSpPr>
            <p:cNvPr id="52" name="ZoneTexte 51"/>
            <p:cNvSpPr txBox="1"/>
            <p:nvPr/>
          </p:nvSpPr>
          <p:spPr>
            <a:xfrm>
              <a:off x="5908637" y="3188985"/>
              <a:ext cx="648072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900" b="1" dirty="0" smtClean="0"/>
                <a:t>-60%</a:t>
              </a:r>
              <a:endParaRPr lang="en-US" sz="900" b="1" dirty="0"/>
            </a:p>
          </p:txBody>
        </p:sp>
        <p:sp>
          <p:nvSpPr>
            <p:cNvPr id="53" name="ZoneTexte 52"/>
            <p:cNvSpPr txBox="1"/>
            <p:nvPr/>
          </p:nvSpPr>
          <p:spPr>
            <a:xfrm>
              <a:off x="6597854" y="3188985"/>
              <a:ext cx="648072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900" b="1" dirty="0" smtClean="0"/>
                <a:t>-90%</a:t>
              </a:r>
              <a:endParaRPr lang="en-US" sz="900" b="1" dirty="0"/>
            </a:p>
          </p:txBody>
        </p:sp>
        <p:sp>
          <p:nvSpPr>
            <p:cNvPr id="54" name="ZoneTexte 53"/>
            <p:cNvSpPr txBox="1"/>
            <p:nvPr/>
          </p:nvSpPr>
          <p:spPr>
            <a:xfrm>
              <a:off x="7308304" y="3198648"/>
              <a:ext cx="648072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900" b="1" dirty="0" smtClean="0"/>
                <a:t>-80%</a:t>
              </a:r>
              <a:endParaRPr lang="en-US" sz="900" b="1" dirty="0"/>
            </a:p>
          </p:txBody>
        </p:sp>
        <p:cxnSp>
          <p:nvCxnSpPr>
            <p:cNvPr id="25" name="Connecteur droit 24"/>
            <p:cNvCxnSpPr/>
            <p:nvPr/>
          </p:nvCxnSpPr>
          <p:spPr bwMode="auto">
            <a:xfrm>
              <a:off x="4067944" y="3154404"/>
              <a:ext cx="0" cy="309795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dash"/>
              <a:miter lim="800000"/>
              <a:headEnd type="none" w="med" len="med"/>
              <a:tailEnd type="none" w="med" len="med"/>
            </a:ln>
            <a:effectLst/>
          </p:spPr>
        </p:cxnSp>
      </p:grpSp>
      <p:sp>
        <p:nvSpPr>
          <p:cNvPr id="58" name="Rectangle 57"/>
          <p:cNvSpPr/>
          <p:nvPr/>
        </p:nvSpPr>
        <p:spPr bwMode="auto">
          <a:xfrm>
            <a:off x="321257" y="6381328"/>
            <a:ext cx="465534" cy="208655"/>
          </a:xfrm>
          <a:prstGeom prst="rect">
            <a:avLst/>
          </a:prstGeom>
          <a:solidFill>
            <a:srgbClr val="C00000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</a:endParaRPr>
          </a:p>
        </p:txBody>
      </p:sp>
      <p:sp>
        <p:nvSpPr>
          <p:cNvPr id="59" name="Rectangle 58"/>
          <p:cNvSpPr/>
          <p:nvPr/>
        </p:nvSpPr>
        <p:spPr bwMode="auto">
          <a:xfrm>
            <a:off x="2793578" y="6381328"/>
            <a:ext cx="465534" cy="239854"/>
          </a:xfrm>
          <a:prstGeom prst="rect">
            <a:avLst/>
          </a:prstGeom>
          <a:solidFill>
            <a:srgbClr val="FFC000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</a:endParaRPr>
          </a:p>
        </p:txBody>
      </p:sp>
      <p:sp>
        <p:nvSpPr>
          <p:cNvPr id="60" name="ZoneTexte 59"/>
          <p:cNvSpPr txBox="1"/>
          <p:nvPr/>
        </p:nvSpPr>
        <p:spPr>
          <a:xfrm>
            <a:off x="746220" y="6343436"/>
            <a:ext cx="206410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50" b="1" dirty="0" smtClean="0"/>
              <a:t>: Gaz naturel vs essence</a:t>
            </a:r>
            <a:endParaRPr lang="en-US" sz="1050" b="1" dirty="0"/>
          </a:p>
        </p:txBody>
      </p:sp>
      <p:sp>
        <p:nvSpPr>
          <p:cNvPr id="62" name="ZoneTexte 61"/>
          <p:cNvSpPr txBox="1"/>
          <p:nvPr/>
        </p:nvSpPr>
        <p:spPr>
          <a:xfrm>
            <a:off x="3203851" y="6381328"/>
            <a:ext cx="2039971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50" b="1" dirty="0" smtClean="0"/>
              <a:t>: Gaz naturel vs diesel</a:t>
            </a:r>
            <a:endParaRPr lang="en-US" sz="1050" b="1" dirty="0"/>
          </a:p>
        </p:txBody>
      </p:sp>
      <p:sp>
        <p:nvSpPr>
          <p:cNvPr id="61" name="ZoneTexte 60"/>
          <p:cNvSpPr txBox="1"/>
          <p:nvPr/>
        </p:nvSpPr>
        <p:spPr>
          <a:xfrm>
            <a:off x="5150382" y="5877272"/>
            <a:ext cx="2157922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50" b="1" dirty="0" smtClean="0"/>
              <a:t>Légende</a:t>
            </a:r>
            <a:r>
              <a:rPr lang="fr-FR" sz="1050" dirty="0" smtClean="0"/>
              <a:t> </a:t>
            </a:r>
          </a:p>
          <a:p>
            <a:endParaRPr lang="fr-FR" sz="1050" dirty="0" smtClean="0"/>
          </a:p>
          <a:p>
            <a:r>
              <a:rPr lang="fr-FR" sz="1050" dirty="0" smtClean="0"/>
              <a:t>PM2,5: Particules fines</a:t>
            </a:r>
          </a:p>
          <a:p>
            <a:r>
              <a:rPr lang="fr-FR" sz="1050" dirty="0" smtClean="0"/>
              <a:t>CO: Monoxydes de carbone</a:t>
            </a:r>
          </a:p>
          <a:p>
            <a:endParaRPr lang="en-US" sz="1100" dirty="0"/>
          </a:p>
        </p:txBody>
      </p:sp>
      <p:sp>
        <p:nvSpPr>
          <p:cNvPr id="1024" name="Rectangle 1023"/>
          <p:cNvSpPr/>
          <p:nvPr/>
        </p:nvSpPr>
        <p:spPr>
          <a:xfrm>
            <a:off x="7151454" y="6021288"/>
            <a:ext cx="1813034" cy="5770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fr-FR" sz="1050" dirty="0" smtClean="0">
                <a:solidFill>
                  <a:srgbClr val="000000"/>
                </a:solidFill>
              </a:rPr>
              <a:t>NMHC: hydrocarbures </a:t>
            </a:r>
            <a:endParaRPr lang="fr-FR" sz="1050" dirty="0">
              <a:solidFill>
                <a:srgbClr val="000000"/>
              </a:solidFill>
            </a:endParaRPr>
          </a:p>
          <a:p>
            <a:pPr lvl="0"/>
            <a:r>
              <a:rPr lang="fr-FR" sz="1050" dirty="0">
                <a:solidFill>
                  <a:srgbClr val="000000"/>
                </a:solidFill>
              </a:rPr>
              <a:t>non méthaniques</a:t>
            </a:r>
          </a:p>
          <a:p>
            <a:pPr lvl="0"/>
            <a:r>
              <a:rPr lang="fr-FR" sz="1050" dirty="0" err="1" smtClean="0">
                <a:solidFill>
                  <a:srgbClr val="000000"/>
                </a:solidFill>
              </a:rPr>
              <a:t>Nox</a:t>
            </a:r>
            <a:r>
              <a:rPr lang="fr-FR" sz="1050" dirty="0" smtClean="0">
                <a:solidFill>
                  <a:srgbClr val="000000"/>
                </a:solidFill>
              </a:rPr>
              <a:t>: </a:t>
            </a:r>
            <a:r>
              <a:rPr lang="fr-FR" sz="1050" dirty="0">
                <a:solidFill>
                  <a:srgbClr val="000000"/>
                </a:solidFill>
              </a:rPr>
              <a:t>Oxydes d’azote</a:t>
            </a:r>
          </a:p>
        </p:txBody>
      </p:sp>
      <p:sp>
        <p:nvSpPr>
          <p:cNvPr id="1025" name="ZoneTexte 1024"/>
          <p:cNvSpPr txBox="1"/>
          <p:nvPr/>
        </p:nvSpPr>
        <p:spPr>
          <a:xfrm>
            <a:off x="1919960" y="6668912"/>
            <a:ext cx="558929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dirty="0" smtClean="0"/>
              <a:t>Source : Université de Duisburg-Essen, Car-center </a:t>
            </a:r>
            <a:r>
              <a:rPr lang="fr-FR" sz="1000" dirty="0" err="1" smtClean="0"/>
              <a:t>automotive</a:t>
            </a:r>
            <a:r>
              <a:rPr lang="fr-FR" sz="1000" dirty="0" smtClean="0"/>
              <a:t> </a:t>
            </a:r>
            <a:r>
              <a:rPr lang="fr-FR" sz="1000" dirty="0" err="1" smtClean="0"/>
              <a:t>research</a:t>
            </a:r>
            <a:r>
              <a:rPr lang="fr-FR" sz="1000" dirty="0" smtClean="0"/>
              <a:t>, </a:t>
            </a:r>
            <a:r>
              <a:rPr lang="fr-FR" sz="1000" dirty="0" err="1" smtClean="0"/>
              <a:t>oct</a:t>
            </a:r>
            <a:r>
              <a:rPr lang="fr-FR" sz="1000" dirty="0" smtClean="0"/>
              <a:t> 2010</a:t>
            </a:r>
            <a:endParaRPr lang="en-US" sz="1000" dirty="0"/>
          </a:p>
        </p:txBody>
      </p:sp>
      <p:sp>
        <p:nvSpPr>
          <p:cNvPr id="1027" name="Rectangle 1026"/>
          <p:cNvSpPr/>
          <p:nvPr/>
        </p:nvSpPr>
        <p:spPr bwMode="auto">
          <a:xfrm>
            <a:off x="5214622" y="5877272"/>
            <a:ext cx="3720666" cy="818991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</a:endParaRPr>
          </a:p>
        </p:txBody>
      </p:sp>
      <p:pic>
        <p:nvPicPr>
          <p:cNvPr id="55" name="Picture 2"/>
          <p:cNvPicPr>
            <a:picLocks noChangeAspect="1" noChangeArrowheads="1"/>
          </p:cNvPicPr>
          <p:nvPr/>
        </p:nvPicPr>
        <p:blipFill>
          <a:blip r:embed="rId3" cstate="print"/>
          <a:srcRect l="10320" t="11111" r="3678" b="11111"/>
          <a:stretch>
            <a:fillRect/>
          </a:stretch>
        </p:blipFill>
        <p:spPr bwMode="auto">
          <a:xfrm>
            <a:off x="7740351" y="44624"/>
            <a:ext cx="1368153" cy="7661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24623788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Un carburant sûr !</a:t>
            </a:r>
            <a:endParaRPr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11560" y="980728"/>
            <a:ext cx="8208912" cy="5040560"/>
          </a:xfrm>
        </p:spPr>
        <p:txBody>
          <a:bodyPr>
            <a:normAutofit fontScale="92500" lnSpcReduction="20000"/>
          </a:bodyPr>
          <a:lstStyle/>
          <a:p>
            <a:r>
              <a:rPr lang="fr-FR" b="1" dirty="0" smtClean="0"/>
              <a:t>Un gaz plus léger que l’air </a:t>
            </a:r>
            <a:r>
              <a:rPr lang="fr-FR" b="1" dirty="0" smtClean="0">
                <a:sym typeface="Wingdings" pitchFamily="2" charset="2"/>
              </a:rPr>
              <a:t> </a:t>
            </a:r>
          </a:p>
          <a:p>
            <a:pPr lvl="1"/>
            <a:r>
              <a:rPr lang="fr-FR" dirty="0" smtClean="0">
                <a:sym typeface="Wingdings" pitchFamily="2" charset="2"/>
              </a:rPr>
              <a:t>Peu d</a:t>
            </a:r>
            <a:r>
              <a:rPr lang="fr-FR" dirty="0" smtClean="0"/>
              <a:t>e risques de formation de nappe d’hydrocarbure inflammable</a:t>
            </a:r>
          </a:p>
          <a:p>
            <a:endParaRPr lang="fr-FR" dirty="0" smtClean="0"/>
          </a:p>
          <a:p>
            <a:r>
              <a:rPr lang="fr-FR" b="1" dirty="0" smtClean="0"/>
              <a:t>Difficilement inflammable </a:t>
            </a:r>
          </a:p>
          <a:p>
            <a:pPr lvl="1"/>
            <a:r>
              <a:rPr lang="fr-FR" dirty="0" smtClean="0"/>
              <a:t>Température d’inflammation élevée de 540°C (le double du gazole)</a:t>
            </a:r>
          </a:p>
          <a:p>
            <a:endParaRPr lang="fr-FR" dirty="0" smtClean="0"/>
          </a:p>
          <a:p>
            <a:r>
              <a:rPr lang="fr-FR" b="1" dirty="0" smtClean="0"/>
              <a:t>Des réservoirs sûrs </a:t>
            </a:r>
          </a:p>
          <a:p>
            <a:pPr lvl="1"/>
            <a:r>
              <a:rPr lang="fr-FR" dirty="0" smtClean="0"/>
              <a:t>Des pressions d’éclatement à plus de 600 bars</a:t>
            </a:r>
          </a:p>
          <a:p>
            <a:pPr lvl="1"/>
            <a:r>
              <a:rPr lang="fr-FR" dirty="0" smtClean="0"/>
              <a:t>Testés pour résister aux chocs et impacts (tests de tirs à balles)</a:t>
            </a:r>
          </a:p>
          <a:p>
            <a:pPr lvl="1"/>
            <a:r>
              <a:rPr lang="fr-FR" dirty="0" smtClean="0"/>
              <a:t>Équipés de fusibles thermiques pour laisser le gaz s’échapper en cas d’incendie</a:t>
            </a:r>
          </a:p>
          <a:p>
            <a:pPr lvl="1"/>
            <a:r>
              <a:rPr lang="fr-FR" dirty="0" smtClean="0"/>
              <a:t>Des essais de collisions ont montré que les réservoirs à gaz naturel sont nettement plus sûrs que les réservoirs à essence. </a:t>
            </a:r>
          </a:p>
          <a:p>
            <a:pPr lvl="1"/>
            <a:endParaRPr lang="fr-FR" dirty="0" smtClean="0"/>
          </a:p>
          <a:p>
            <a:pPr lvl="0">
              <a:buClr>
                <a:srgbClr val="006666"/>
              </a:buClr>
            </a:pPr>
            <a:r>
              <a:rPr lang="fr-FR" b="1" dirty="0"/>
              <a:t>Des </a:t>
            </a:r>
            <a:r>
              <a:rPr lang="fr-FR" b="1" dirty="0" smtClean="0"/>
              <a:t>stations sûres  </a:t>
            </a:r>
          </a:p>
          <a:p>
            <a:pPr lvl="1">
              <a:buClr>
                <a:srgbClr val="99CCCC"/>
              </a:buClr>
            </a:pPr>
            <a:r>
              <a:rPr lang="fr-FR" dirty="0" smtClean="0"/>
              <a:t>Des pistolets nouvelle génération: faible dégazage</a:t>
            </a:r>
          </a:p>
          <a:p>
            <a:pPr lvl="1">
              <a:buClr>
                <a:srgbClr val="99CCCC"/>
              </a:buClr>
            </a:pPr>
            <a:endParaRPr lang="fr-FR" dirty="0" smtClean="0"/>
          </a:p>
          <a:p>
            <a:r>
              <a:rPr lang="fr-FR" b="1" dirty="0" smtClean="0"/>
              <a:t>Utilisable </a:t>
            </a:r>
            <a:r>
              <a:rPr lang="fr-FR" dirty="0" smtClean="0"/>
              <a:t>dans les parkings, les souterrains,</a:t>
            </a:r>
            <a:r>
              <a:rPr lang="fr-FR" dirty="0"/>
              <a:t> </a:t>
            </a:r>
            <a:r>
              <a:rPr lang="fr-FR" dirty="0" smtClean="0"/>
              <a:t>les tunnels, etc.</a:t>
            </a:r>
          </a:p>
          <a:p>
            <a:endParaRPr lang="fr-FR" dirty="0" smtClean="0"/>
          </a:p>
          <a:p>
            <a:endParaRPr lang="fr-FR" dirty="0" smtClean="0"/>
          </a:p>
          <a:p>
            <a:endParaRPr lang="fr-FR" dirty="0" smtClean="0"/>
          </a:p>
          <a:p>
            <a:endParaRPr lang="fr-FR" dirty="0" smtClean="0"/>
          </a:p>
          <a:p>
            <a:endParaRPr lang="fr-FR" dirty="0" smtClean="0"/>
          </a:p>
          <a:p>
            <a:endParaRPr lang="fr-FR" dirty="0" smtClean="0"/>
          </a:p>
          <a:p>
            <a:endParaRPr lang="fr-FR" dirty="0" smtClean="0"/>
          </a:p>
          <a:p>
            <a:endParaRPr lang="fr-FR" dirty="0" smtClean="0"/>
          </a:p>
          <a:p>
            <a:endParaRPr lang="fr-FR" dirty="0" smtClean="0"/>
          </a:p>
          <a:p>
            <a:endParaRPr lang="fr-FR" dirty="0" smtClean="0"/>
          </a:p>
          <a:p>
            <a:endParaRPr lang="fr-FR" dirty="0" smtClean="0"/>
          </a:p>
        </p:txBody>
      </p:sp>
      <p:sp>
        <p:nvSpPr>
          <p:cNvPr id="5" name="ZoneTexte 4"/>
          <p:cNvSpPr txBox="1"/>
          <p:nvPr/>
        </p:nvSpPr>
        <p:spPr>
          <a:xfrm>
            <a:off x="899592" y="6592996"/>
            <a:ext cx="7632847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fr-FR" sz="1000" dirty="0" err="1" smtClean="0">
                <a:solidFill>
                  <a:srgbClr val="000000"/>
                </a:solidFill>
              </a:rPr>
              <a:t>Sources:Iveco</a:t>
            </a:r>
            <a:r>
              <a:rPr lang="fr-FR" sz="1000" dirty="0" smtClean="0">
                <a:solidFill>
                  <a:srgbClr val="000000"/>
                </a:solidFill>
              </a:rPr>
              <a:t> et </a:t>
            </a:r>
            <a:r>
              <a:rPr lang="fr-FR" sz="1000" dirty="0" err="1" smtClean="0">
                <a:solidFill>
                  <a:srgbClr val="000000"/>
                </a:solidFill>
              </a:rPr>
              <a:t>GrDF</a:t>
            </a:r>
            <a:endParaRPr lang="fr-FR" sz="10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11833765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Création d’emplois locaux liés au bioGNV 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fr-FR" b="1" dirty="0" smtClean="0"/>
              <a:t>Valorisation du biogaz en biométhane carburant :</a:t>
            </a:r>
          </a:p>
          <a:p>
            <a:pPr lvl="1"/>
            <a:r>
              <a:rPr lang="fr-FR" dirty="0" smtClean="0"/>
              <a:t>Emplois liés à la conception et construction de la station de distribution</a:t>
            </a:r>
          </a:p>
          <a:p>
            <a:pPr lvl="2"/>
            <a:r>
              <a:rPr lang="fr-FR" dirty="0" smtClean="0"/>
              <a:t>Bureaux d’études, maîtres d’œuvre et assistants à maîtrise d’ouvrage </a:t>
            </a:r>
          </a:p>
          <a:p>
            <a:pPr lvl="2"/>
            <a:r>
              <a:rPr lang="fr-FR" dirty="0" smtClean="0"/>
              <a:t>Transporteurs, grutiers </a:t>
            </a:r>
          </a:p>
          <a:p>
            <a:pPr lvl="2"/>
            <a:r>
              <a:rPr lang="fr-FR" dirty="0" smtClean="0"/>
              <a:t>Entreprises de voirie et de génie civil</a:t>
            </a:r>
          </a:p>
          <a:p>
            <a:pPr lvl="2"/>
            <a:r>
              <a:rPr lang="fr-FR" dirty="0" smtClean="0"/>
              <a:t>Artisans : maçons, électriciens, soudeurs, mécaniciens </a:t>
            </a:r>
          </a:p>
          <a:p>
            <a:pPr lvl="2"/>
            <a:r>
              <a:rPr lang="fr-FR" dirty="0" smtClean="0"/>
              <a:t>Chaudronniers : fabrication des stockages constitués de bouteilles d’acier </a:t>
            </a:r>
          </a:p>
          <a:p>
            <a:pPr lvl="2"/>
            <a:r>
              <a:rPr lang="fr-FR" dirty="0" smtClean="0"/>
              <a:t>Constructeurs de matériels pour la fabrication des compresseurs, etc…</a:t>
            </a:r>
          </a:p>
          <a:p>
            <a:pPr lvl="2"/>
            <a:endParaRPr lang="fr-FR" dirty="0" smtClean="0"/>
          </a:p>
          <a:p>
            <a:pPr lvl="1"/>
            <a:r>
              <a:rPr lang="fr-FR" dirty="0" smtClean="0"/>
              <a:t>Emplois liés à l’exploitation et la maintenance des stations de distribution</a:t>
            </a:r>
          </a:p>
          <a:p>
            <a:pPr lvl="2"/>
            <a:r>
              <a:rPr lang="fr-FR" dirty="0" smtClean="0"/>
              <a:t>Entreprises d’exploitation maintenance</a:t>
            </a:r>
          </a:p>
          <a:p>
            <a:pPr lvl="2"/>
            <a:r>
              <a:rPr lang="fr-FR" dirty="0" smtClean="0"/>
              <a:t>Bureaux de contrôles réglementaires</a:t>
            </a:r>
          </a:p>
          <a:p>
            <a:pPr lvl="2"/>
            <a:r>
              <a:rPr lang="fr-FR" dirty="0" smtClean="0"/>
              <a:t>Facturation du carburant </a:t>
            </a:r>
          </a:p>
          <a:p>
            <a:pPr lvl="2"/>
            <a:endParaRPr lang="fr-FR" dirty="0" smtClean="0"/>
          </a:p>
          <a:p>
            <a:pPr lvl="0"/>
            <a:r>
              <a:rPr lang="fr-FR" b="1" dirty="0" smtClean="0"/>
              <a:t>Création d’emplois non </a:t>
            </a:r>
            <a:r>
              <a:rPr lang="fr-FR" b="1" dirty="0" err="1" smtClean="0"/>
              <a:t>délocalisables</a:t>
            </a:r>
            <a:r>
              <a:rPr lang="fr-FR" b="1" dirty="0" smtClean="0"/>
              <a:t> : </a:t>
            </a:r>
            <a:r>
              <a:rPr lang="fr-FR" dirty="0" smtClean="0"/>
              <a:t>  </a:t>
            </a:r>
          </a:p>
          <a:p>
            <a:pPr lvl="1"/>
            <a:r>
              <a:rPr lang="fr-FR" dirty="0" smtClean="0"/>
              <a:t>de 250 à 1500 hommes-ans*  selon les objectifs 2020</a:t>
            </a:r>
          </a:p>
          <a:p>
            <a:pPr lvl="1"/>
            <a:endParaRPr lang="fr-FR" dirty="0" smtClean="0"/>
          </a:p>
          <a:p>
            <a:pPr marL="0" lvl="0" indent="0">
              <a:buClr>
                <a:srgbClr val="006666"/>
              </a:buClr>
              <a:buNone/>
            </a:pPr>
            <a:r>
              <a:rPr lang="fr-FR" sz="1500" i="1" dirty="0" smtClean="0"/>
              <a:t>*Emploi à temps plein durant 1 an. Estimations pour 2020 , prend en compte l’emploi lié aux stations de distribution, ne tient pas compte des constructeurs de matériels (compresseurs</a:t>
            </a:r>
            <a:r>
              <a:rPr lang="fr-FR" sz="1500" i="1" dirty="0"/>
              <a:t>, chaudronniers etc</a:t>
            </a:r>
            <a:r>
              <a:rPr lang="fr-FR" sz="1500" i="1" dirty="0" smtClean="0"/>
              <a:t>.)</a:t>
            </a:r>
            <a:r>
              <a:rPr lang="fr-FR" sz="1500" i="1" dirty="0"/>
              <a:t>.</a:t>
            </a:r>
          </a:p>
        </p:txBody>
      </p:sp>
      <p:sp>
        <p:nvSpPr>
          <p:cNvPr id="2" name="Rectangle 1"/>
          <p:cNvSpPr/>
          <p:nvPr/>
        </p:nvSpPr>
        <p:spPr>
          <a:xfrm>
            <a:off x="2839987" y="6579856"/>
            <a:ext cx="4293163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1000" dirty="0" smtClean="0">
                <a:solidFill>
                  <a:srgbClr val="000000"/>
                </a:solidFill>
              </a:rPr>
              <a:t>Source: Emplois dans la filière biogaz, </a:t>
            </a:r>
            <a:r>
              <a:rPr lang="fr-FR" sz="1000" dirty="0">
                <a:solidFill>
                  <a:srgbClr val="000000"/>
                </a:solidFill>
              </a:rPr>
              <a:t>é</a:t>
            </a:r>
            <a:r>
              <a:rPr lang="fr-FR" sz="1000" dirty="0" smtClean="0">
                <a:solidFill>
                  <a:srgbClr val="000000"/>
                </a:solidFill>
              </a:rPr>
              <a:t>tude 2011, Club Biogaz</a:t>
            </a:r>
            <a:endParaRPr lang="en-US" sz="1000" dirty="0">
              <a:solidFill>
                <a:srgbClr val="000000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="" xmlns:p14="http://schemas.microsoft.com/office/powerpoint/2010/main" val="1705598196"/>
      </p:ext>
    </p:extLst>
  </p:cSld>
  <p:clrMapOvr>
    <a:masterClrMapping/>
  </p:clrMapOvr>
  <p:transition advTm="229546"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re 1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Une évolution réglementaire en faveur du GNV</a:t>
            </a:r>
            <a:endParaRPr lang="fr-FR" dirty="0"/>
          </a:p>
        </p:txBody>
      </p:sp>
      <p:graphicFrame>
        <p:nvGraphicFramePr>
          <p:cNvPr id="21" name="Tableau 20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4135619740"/>
              </p:ext>
            </p:extLst>
          </p:nvPr>
        </p:nvGraphicFramePr>
        <p:xfrm>
          <a:off x="539552" y="692696"/>
          <a:ext cx="8136903" cy="5516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84165"/>
                <a:gridCol w="6552738"/>
              </a:tblGrid>
              <a:tr h="212355">
                <a:tc>
                  <a:txBody>
                    <a:bodyPr/>
                    <a:lstStyle/>
                    <a:p>
                      <a:r>
                        <a:rPr lang="fr-FR" sz="1400" dirty="0" smtClean="0"/>
                        <a:t>Textes</a:t>
                      </a:r>
                      <a:endParaRPr lang="fr-FR" sz="1400" dirty="0"/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r>
                        <a:rPr lang="fr-FR" sz="1400" dirty="0" smtClean="0"/>
                        <a:t>Contraintes … = atouts pour le GNV!</a:t>
                      </a:r>
                      <a:endParaRPr lang="fr-FR" sz="1400" dirty="0"/>
                    </a:p>
                  </a:txBody>
                  <a:tcPr marL="91441" marR="91441"/>
                </a:tc>
              </a:tr>
              <a:tr h="30656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b="1" dirty="0" smtClean="0">
                          <a:solidFill>
                            <a:srgbClr val="002060"/>
                          </a:solidFill>
                        </a:rPr>
                        <a:t>EURO 6</a:t>
                      </a:r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900"/>
                        </a:spcBef>
                        <a:spcAft>
                          <a:spcPct val="0"/>
                        </a:spcAft>
                        <a:buClr>
                          <a:srgbClr val="006666"/>
                        </a:buClr>
                        <a:buSzPct val="100000"/>
                        <a:buFont typeface="Wingdings" pitchFamily="2" charset="2"/>
                        <a:buChar char="Ø"/>
                        <a:tabLst/>
                        <a:defRPr/>
                      </a:pPr>
                      <a:r>
                        <a:rPr lang="fr-FR" sz="1400" dirty="0" smtClean="0">
                          <a:solidFill>
                            <a:srgbClr val="002060"/>
                          </a:solidFill>
                        </a:rPr>
                        <a:t>Dès 2014, </a:t>
                      </a:r>
                      <a:r>
                        <a:rPr lang="fr-FR" sz="1400" b="1" dirty="0" err="1" smtClean="0">
                          <a:solidFill>
                            <a:srgbClr val="002060"/>
                          </a:solidFill>
                        </a:rPr>
                        <a:t>sévérisation</a:t>
                      </a:r>
                      <a:r>
                        <a:rPr lang="fr-FR" sz="1400" b="1" dirty="0" smtClean="0">
                          <a:solidFill>
                            <a:srgbClr val="002060"/>
                          </a:solidFill>
                        </a:rPr>
                        <a:t> des émissions polluantes </a:t>
                      </a:r>
                      <a:r>
                        <a:rPr kumimoji="0" lang="en-US" sz="140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00386B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CO</a:t>
                      </a:r>
                      <a:r>
                        <a:rPr kumimoji="0" lang="en-US" sz="1400" b="0" i="0" u="none" strike="noStrike" kern="0" cap="none" spc="0" normalizeH="0" baseline="-25000" noProof="0" dirty="0" smtClean="0">
                          <a:ln>
                            <a:noFill/>
                          </a:ln>
                          <a:solidFill>
                            <a:srgbClr val="00386B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2,</a:t>
                      </a:r>
                      <a:r>
                        <a:rPr lang="fr-FR" sz="1400" dirty="0" smtClean="0">
                          <a:solidFill>
                            <a:srgbClr val="002060"/>
                          </a:solidFill>
                        </a:rPr>
                        <a:t>CO, NOX, PM, etc.</a:t>
                      </a:r>
                    </a:p>
                    <a:p>
                      <a:r>
                        <a:rPr lang="fr-FR" sz="1400" dirty="0" smtClean="0">
                          <a:solidFill>
                            <a:srgbClr val="002060"/>
                          </a:solidFill>
                        </a:rPr>
                        <a:t>(difficultés</a:t>
                      </a:r>
                      <a:r>
                        <a:rPr lang="fr-FR" sz="1400" baseline="0" dirty="0" smtClean="0">
                          <a:solidFill>
                            <a:srgbClr val="002060"/>
                          </a:solidFill>
                        </a:rPr>
                        <a:t> pour les Diesel, surcoût de ~2800€)</a:t>
                      </a:r>
                      <a:endParaRPr lang="fr-FR" sz="1400" dirty="0" smtClean="0">
                        <a:solidFill>
                          <a:srgbClr val="002060"/>
                        </a:solidFill>
                      </a:endParaRPr>
                    </a:p>
                  </a:txBody>
                  <a:tcPr marL="91441" marR="91441"/>
                </a:tc>
              </a:tr>
              <a:tr h="54743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b="1" dirty="0" smtClean="0">
                          <a:solidFill>
                            <a:srgbClr val="002060"/>
                          </a:solidFill>
                        </a:rPr>
                        <a:t>Directive 2009 / 33/CE</a:t>
                      </a:r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r>
                        <a:rPr lang="fr-FR" sz="1400" b="1" dirty="0" smtClean="0">
                          <a:solidFill>
                            <a:srgbClr val="002060"/>
                          </a:solidFill>
                        </a:rPr>
                        <a:t>Prise en compte des externalités</a:t>
                      </a:r>
                      <a:r>
                        <a:rPr lang="fr-FR" sz="1400" dirty="0" smtClean="0">
                          <a:solidFill>
                            <a:srgbClr val="002060"/>
                          </a:solidFill>
                        </a:rPr>
                        <a:t>: coût des polluants durant tout le cycle de vie d’un véhicule, 30 à 40 € par tonne de CO2 et 87 000 € par tonne de particules</a:t>
                      </a:r>
                    </a:p>
                  </a:txBody>
                  <a:tcPr marL="91441" marR="91441"/>
                </a:tc>
              </a:tr>
              <a:tr h="55836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b="1" dirty="0" smtClean="0">
                          <a:solidFill>
                            <a:srgbClr val="002060"/>
                          </a:solidFill>
                        </a:rPr>
                        <a:t>UE  2020: 3x20 +10</a:t>
                      </a:r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b="1" dirty="0" smtClean="0">
                          <a:solidFill>
                            <a:srgbClr val="002060"/>
                          </a:solidFill>
                        </a:rPr>
                        <a:t>- 20% </a:t>
                      </a:r>
                      <a:r>
                        <a:rPr lang="fr-FR" sz="1400" dirty="0" smtClean="0">
                          <a:solidFill>
                            <a:srgbClr val="002060"/>
                          </a:solidFill>
                        </a:rPr>
                        <a:t>d’émissions de </a:t>
                      </a:r>
                      <a:r>
                        <a:rPr lang="fr-FR" sz="1400" b="1" dirty="0" smtClean="0">
                          <a:solidFill>
                            <a:srgbClr val="002060"/>
                          </a:solidFill>
                        </a:rPr>
                        <a:t>GES</a:t>
                      </a:r>
                      <a:r>
                        <a:rPr lang="fr-FR" sz="1400" dirty="0" smtClean="0">
                          <a:solidFill>
                            <a:srgbClr val="002060"/>
                          </a:solidFill>
                        </a:rPr>
                        <a:t>, + 20% d’efficacité énergétique, </a:t>
                      </a:r>
                      <a:r>
                        <a:rPr lang="fr-FR" sz="1400" b="1" dirty="0" smtClean="0">
                          <a:solidFill>
                            <a:srgbClr val="002060"/>
                          </a:solidFill>
                        </a:rPr>
                        <a:t>+ 20% d’énergies renouvelables, </a:t>
                      </a:r>
                      <a:r>
                        <a:rPr lang="fr-FR" sz="1400" dirty="0" smtClean="0">
                          <a:solidFill>
                            <a:srgbClr val="002060"/>
                          </a:solidFill>
                        </a:rPr>
                        <a:t>et 10% d’énergies renouvelables dans le transport</a:t>
                      </a:r>
                    </a:p>
                  </a:txBody>
                  <a:tcPr marL="91441" marR="91441"/>
                </a:tc>
              </a:tr>
              <a:tr h="34976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b="1" dirty="0" smtClean="0">
                          <a:solidFill>
                            <a:srgbClr val="002060"/>
                          </a:solidFill>
                        </a:rPr>
                        <a:t>Plans Climats</a:t>
                      </a:r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dirty="0" smtClean="0">
                          <a:solidFill>
                            <a:srgbClr val="002060"/>
                          </a:solidFill>
                        </a:rPr>
                        <a:t>D’ici 2013 obligation de réalisation de </a:t>
                      </a:r>
                      <a:r>
                        <a:rPr lang="fr-FR" sz="1400" b="1" dirty="0" smtClean="0">
                          <a:solidFill>
                            <a:srgbClr val="002060"/>
                          </a:solidFill>
                        </a:rPr>
                        <a:t>PCET pour les collectivités  </a:t>
                      </a:r>
                      <a:r>
                        <a:rPr lang="fr-FR" sz="1400" dirty="0" smtClean="0">
                          <a:solidFill>
                            <a:srgbClr val="002060"/>
                          </a:solidFill>
                        </a:rPr>
                        <a:t>&gt; 50.000 habitants</a:t>
                      </a:r>
                    </a:p>
                  </a:txBody>
                  <a:tcPr marL="91441" marR="91441"/>
                </a:tc>
              </a:tr>
              <a:tr h="30656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b="1" dirty="0" smtClean="0">
                          <a:solidFill>
                            <a:srgbClr val="002060"/>
                          </a:solidFill>
                        </a:rPr>
                        <a:t>PDU</a:t>
                      </a:r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dirty="0" smtClean="0">
                          <a:solidFill>
                            <a:srgbClr val="002060"/>
                          </a:solidFill>
                        </a:rPr>
                        <a:t>Obligation de réaliser des </a:t>
                      </a:r>
                      <a:r>
                        <a:rPr lang="fr-FR" sz="1400" b="1" dirty="0" smtClean="0">
                          <a:solidFill>
                            <a:srgbClr val="002060"/>
                          </a:solidFill>
                        </a:rPr>
                        <a:t>PDU </a:t>
                      </a:r>
                      <a:r>
                        <a:rPr lang="fr-FR" sz="1400" dirty="0" smtClean="0">
                          <a:solidFill>
                            <a:srgbClr val="002060"/>
                          </a:solidFill>
                        </a:rPr>
                        <a:t>pour les collectivités &gt; 100.000 habitants</a:t>
                      </a:r>
                    </a:p>
                  </a:txBody>
                  <a:tcPr marL="91441" marR="91441"/>
                </a:tc>
              </a:tr>
              <a:tr h="34976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b="1" dirty="0" smtClean="0">
                          <a:solidFill>
                            <a:srgbClr val="002060"/>
                          </a:solidFill>
                        </a:rPr>
                        <a:t>Bilan GES</a:t>
                      </a:r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dirty="0" smtClean="0">
                          <a:solidFill>
                            <a:srgbClr val="002060"/>
                          </a:solidFill>
                        </a:rPr>
                        <a:t>Obligation de réaliser des </a:t>
                      </a:r>
                      <a:r>
                        <a:rPr lang="fr-FR" sz="1400" b="1" dirty="0" smtClean="0">
                          <a:solidFill>
                            <a:srgbClr val="002060"/>
                          </a:solidFill>
                        </a:rPr>
                        <a:t>bilan GES </a:t>
                      </a:r>
                      <a:r>
                        <a:rPr lang="fr-FR" sz="1400" dirty="0" smtClean="0">
                          <a:solidFill>
                            <a:srgbClr val="002060"/>
                          </a:solidFill>
                        </a:rPr>
                        <a:t>et un </a:t>
                      </a:r>
                      <a:r>
                        <a:rPr lang="fr-FR" sz="1400" b="1" dirty="0" smtClean="0">
                          <a:solidFill>
                            <a:srgbClr val="002060"/>
                          </a:solidFill>
                        </a:rPr>
                        <a:t>bilan transport </a:t>
                      </a:r>
                      <a:r>
                        <a:rPr lang="fr-FR" sz="1400" dirty="0" smtClean="0">
                          <a:solidFill>
                            <a:srgbClr val="002060"/>
                          </a:solidFill>
                        </a:rPr>
                        <a:t>pour les collectivités &gt; 500.000 habitants.</a:t>
                      </a:r>
                    </a:p>
                  </a:txBody>
                  <a:tcPr marL="91441" marR="91441"/>
                </a:tc>
              </a:tr>
              <a:tr h="42700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b="1" dirty="0" smtClean="0">
                          <a:solidFill>
                            <a:srgbClr val="002060"/>
                          </a:solidFill>
                        </a:rPr>
                        <a:t>Agendas 21</a:t>
                      </a:r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b="1" dirty="0" smtClean="0">
                          <a:solidFill>
                            <a:srgbClr val="002060"/>
                          </a:solidFill>
                        </a:rPr>
                        <a:t>Plan d’actions de développement durable </a:t>
                      </a:r>
                      <a:r>
                        <a:rPr lang="fr-FR" sz="1400" dirty="0" smtClean="0">
                          <a:solidFill>
                            <a:srgbClr val="002060"/>
                          </a:solidFill>
                        </a:rPr>
                        <a:t>des territoires à la maille des communes ou regroupement de communes</a:t>
                      </a:r>
                    </a:p>
                  </a:txBody>
                  <a:tcPr marL="91441" marR="91441"/>
                </a:tc>
              </a:tr>
              <a:tr h="42700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b="1" dirty="0" smtClean="0">
                          <a:solidFill>
                            <a:srgbClr val="002060"/>
                          </a:solidFill>
                        </a:rPr>
                        <a:t>ZAPA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dirty="0" smtClean="0">
                          <a:solidFill>
                            <a:srgbClr val="002060"/>
                          </a:solidFill>
                        </a:rPr>
                        <a:t>Expérimentation de </a:t>
                      </a:r>
                      <a:r>
                        <a:rPr lang="fr-FR" sz="1400" b="1" dirty="0" smtClean="0">
                          <a:solidFill>
                            <a:srgbClr val="002060"/>
                          </a:solidFill>
                        </a:rPr>
                        <a:t>8 Zones d’Actions Prioritaire de l’Air</a:t>
                      </a:r>
                      <a:r>
                        <a:rPr lang="fr-FR" sz="1400" dirty="0" smtClean="0">
                          <a:solidFill>
                            <a:srgbClr val="002060"/>
                          </a:solidFill>
                        </a:rPr>
                        <a:t>; Nice, Aix, Grenoble, Clermont Ferrand, Lyon, Bordeaux, Paris, Saint Denis, prise en compte d’autres paramètres que le CO2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dirty="0" smtClean="0">
                          <a:solidFill>
                            <a:srgbClr val="002060"/>
                          </a:solidFill>
                        </a:rPr>
                        <a:t>=&gt; </a:t>
                      </a:r>
                      <a:r>
                        <a:rPr lang="fr-FR" sz="1400" b="1" dirty="0" smtClean="0">
                          <a:solidFill>
                            <a:srgbClr val="002060"/>
                          </a:solidFill>
                        </a:rPr>
                        <a:t>Meilleur classement</a:t>
                      </a:r>
                      <a:r>
                        <a:rPr lang="fr-FR" sz="1400" b="1" baseline="0" dirty="0" smtClean="0">
                          <a:solidFill>
                            <a:srgbClr val="002060"/>
                          </a:solidFill>
                        </a:rPr>
                        <a:t> pour les véhicules GNV</a:t>
                      </a:r>
                      <a:endParaRPr lang="fr-FR" sz="1400" b="1" dirty="0" smtClean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ZoneTexte 3"/>
          <p:cNvSpPr txBox="1"/>
          <p:nvPr/>
        </p:nvSpPr>
        <p:spPr>
          <a:xfrm>
            <a:off x="2843808" y="6604000"/>
            <a:ext cx="3219450" cy="2540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fr-FR" sz="1050" dirty="0">
                <a:latin typeface="Arial" charset="0"/>
              </a:rPr>
              <a:t>Sources: </a:t>
            </a:r>
            <a:r>
              <a:rPr lang="fr-FR" sz="1050" dirty="0" smtClean="0">
                <a:latin typeface="Arial" charset="0"/>
              </a:rPr>
              <a:t>GrDF</a:t>
            </a:r>
            <a:endParaRPr lang="fr-FR" sz="1050" dirty="0">
              <a:latin typeface="Arial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09164942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33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Dynamique du marché GNV-</a:t>
            </a:r>
            <a:r>
              <a:rPr lang="fr-FR" dirty="0" err="1" smtClean="0"/>
              <a:t>biométhane</a:t>
            </a:r>
            <a:r>
              <a:rPr lang="fr-FR" dirty="0" smtClean="0"/>
              <a:t> en France et prospective 2013-2015</a:t>
            </a:r>
            <a:endParaRPr lang="fr-FR" dirty="0"/>
          </a:p>
        </p:txBody>
      </p:sp>
      <p:graphicFrame>
        <p:nvGraphicFramePr>
          <p:cNvPr id="2" name="Tableau 1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706941385"/>
              </p:ext>
            </p:extLst>
          </p:nvPr>
        </p:nvGraphicFramePr>
        <p:xfrm>
          <a:off x="171568" y="1232200"/>
          <a:ext cx="8792920" cy="427022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72133"/>
                <a:gridCol w="1376171"/>
                <a:gridCol w="1872208"/>
                <a:gridCol w="3672408"/>
              </a:tblGrid>
              <a:tr h="612624">
                <a:tc>
                  <a:txBody>
                    <a:bodyPr/>
                    <a:lstStyle/>
                    <a:p>
                      <a:pPr algn="ctr"/>
                      <a:r>
                        <a:rPr lang="fr-FR" sz="1500" dirty="0" smtClean="0"/>
                        <a:t>TYPE DE VEHICULE</a:t>
                      </a:r>
                    </a:p>
                  </a:txBody>
                  <a:tcPr marL="91441" marR="91441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500" dirty="0" smtClean="0"/>
                        <a:t>TENDANCE</a:t>
                      </a:r>
                    </a:p>
                    <a:p>
                      <a:pPr algn="ctr"/>
                      <a:r>
                        <a:rPr lang="fr-FR" sz="1500" baseline="0" dirty="0" smtClean="0"/>
                        <a:t>2012</a:t>
                      </a:r>
                      <a:endParaRPr lang="fr-FR" sz="1500" dirty="0"/>
                    </a:p>
                  </a:txBody>
                  <a:tcPr marL="91441" marR="91441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500" dirty="0" smtClean="0"/>
                        <a:t>PROSPECTIVES</a:t>
                      </a:r>
                    </a:p>
                    <a:p>
                      <a:pPr algn="ctr"/>
                      <a:r>
                        <a:rPr lang="fr-FR" sz="1500" dirty="0" smtClean="0"/>
                        <a:t>2013-2015</a:t>
                      </a:r>
                      <a:endParaRPr lang="fr-FR" sz="1500" dirty="0"/>
                    </a:p>
                  </a:txBody>
                  <a:tcPr marL="91441" marR="91441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500" dirty="0" smtClean="0"/>
                        <a:t>RAISONS</a:t>
                      </a:r>
                      <a:endParaRPr lang="fr-FR" sz="1500" dirty="0"/>
                    </a:p>
                  </a:txBody>
                  <a:tcPr marL="91441" marR="91441" anchor="ctr"/>
                </a:tc>
              </a:tr>
              <a:tr h="547654">
                <a:tc>
                  <a:txBody>
                    <a:bodyPr/>
                    <a:lstStyle/>
                    <a:p>
                      <a:pPr algn="ctr"/>
                      <a:r>
                        <a:rPr lang="fr-FR" sz="1500" b="1" dirty="0" smtClean="0">
                          <a:solidFill>
                            <a:srgbClr val="002060"/>
                          </a:solidFill>
                        </a:rPr>
                        <a:t>UTILITAIRES</a:t>
                      </a:r>
                    </a:p>
                    <a:p>
                      <a:pPr algn="ctr"/>
                      <a:r>
                        <a:rPr lang="fr-FR" sz="1500" b="1" dirty="0" smtClean="0">
                          <a:solidFill>
                            <a:srgbClr val="002060"/>
                          </a:solidFill>
                        </a:rPr>
                        <a:t>LEGERS</a:t>
                      </a:r>
                      <a:endParaRPr lang="fr-FR" sz="1500" b="1" dirty="0">
                        <a:solidFill>
                          <a:srgbClr val="002060"/>
                        </a:solidFill>
                      </a:endParaRPr>
                    </a:p>
                  </a:txBody>
                  <a:tcPr marL="91441" marR="91441" anchor="ctr"/>
                </a:tc>
                <a:tc>
                  <a:txBody>
                    <a:bodyPr/>
                    <a:lstStyle/>
                    <a:p>
                      <a:pPr algn="ctr"/>
                      <a:endParaRPr lang="fr-FR" sz="1500" dirty="0"/>
                    </a:p>
                  </a:txBody>
                  <a:tcPr marL="91441" marR="91441" anchor="ctr"/>
                </a:tc>
                <a:tc>
                  <a:txBody>
                    <a:bodyPr/>
                    <a:lstStyle/>
                    <a:p>
                      <a:pPr algn="ctr"/>
                      <a:endParaRPr lang="fr-FR" sz="1500" dirty="0"/>
                    </a:p>
                  </a:txBody>
                  <a:tcPr marL="91441" marR="91441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500" baseline="0" dirty="0" smtClean="0">
                          <a:solidFill>
                            <a:srgbClr val="002060"/>
                          </a:solidFill>
                        </a:rPr>
                        <a:t>ZAPA, bilan carbone, affichage carbone</a:t>
                      </a:r>
                      <a:endParaRPr lang="fr-FR" sz="1500" dirty="0">
                        <a:solidFill>
                          <a:srgbClr val="002060"/>
                        </a:solidFill>
                      </a:endParaRPr>
                    </a:p>
                  </a:txBody>
                  <a:tcPr marL="91441" marR="91441" anchor="ctr"/>
                </a:tc>
              </a:tr>
              <a:tr h="547654">
                <a:tc>
                  <a:txBody>
                    <a:bodyPr/>
                    <a:lstStyle/>
                    <a:p>
                      <a:pPr algn="ctr"/>
                      <a:r>
                        <a:rPr lang="fr-FR" sz="1500" b="1" dirty="0" smtClean="0">
                          <a:solidFill>
                            <a:srgbClr val="002060"/>
                          </a:solidFill>
                        </a:rPr>
                        <a:t>B.O.M.</a:t>
                      </a:r>
                      <a:endParaRPr lang="fr-FR" sz="1500" b="1" dirty="0">
                        <a:solidFill>
                          <a:srgbClr val="002060"/>
                        </a:solidFill>
                      </a:endParaRPr>
                    </a:p>
                  </a:txBody>
                  <a:tcPr marL="91441" marR="91441" anchor="ctr"/>
                </a:tc>
                <a:tc>
                  <a:txBody>
                    <a:bodyPr/>
                    <a:lstStyle/>
                    <a:p>
                      <a:pPr algn="ctr"/>
                      <a:endParaRPr lang="fr-FR" sz="1500" dirty="0"/>
                    </a:p>
                  </a:txBody>
                  <a:tcPr marL="91441" marR="91441" anchor="ctr"/>
                </a:tc>
                <a:tc>
                  <a:txBody>
                    <a:bodyPr/>
                    <a:lstStyle/>
                    <a:p>
                      <a:pPr algn="ctr"/>
                      <a:endParaRPr lang="fr-FR" sz="1500" dirty="0"/>
                    </a:p>
                  </a:txBody>
                  <a:tcPr marL="91441" marR="91441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500" dirty="0" smtClean="0">
                          <a:solidFill>
                            <a:srgbClr val="002060"/>
                          </a:solidFill>
                        </a:rPr>
                        <a:t>ZAPA, bruit</a:t>
                      </a:r>
                      <a:r>
                        <a:rPr lang="fr-FR" sz="1500" baseline="0" dirty="0" smtClean="0">
                          <a:solidFill>
                            <a:srgbClr val="002060"/>
                          </a:solidFill>
                        </a:rPr>
                        <a:t>, bilan carbone, surcoûts Euro6 diesel, auto production </a:t>
                      </a:r>
                      <a:r>
                        <a:rPr lang="fr-FR" sz="1500" baseline="0" dirty="0" err="1" smtClean="0">
                          <a:solidFill>
                            <a:srgbClr val="002060"/>
                          </a:solidFill>
                        </a:rPr>
                        <a:t>biométhane</a:t>
                      </a:r>
                      <a:r>
                        <a:rPr lang="fr-FR" sz="1500" baseline="0" dirty="0" smtClean="0">
                          <a:solidFill>
                            <a:srgbClr val="002060"/>
                          </a:solidFill>
                        </a:rPr>
                        <a:t>, coût gazole</a:t>
                      </a:r>
                      <a:endParaRPr lang="fr-FR" sz="1500" dirty="0">
                        <a:solidFill>
                          <a:srgbClr val="002060"/>
                        </a:solidFill>
                      </a:endParaRPr>
                    </a:p>
                  </a:txBody>
                  <a:tcPr marL="91441" marR="91441" anchor="ctr"/>
                </a:tc>
              </a:tr>
              <a:tr h="547654">
                <a:tc>
                  <a:txBody>
                    <a:bodyPr/>
                    <a:lstStyle/>
                    <a:p>
                      <a:pPr algn="ctr"/>
                      <a:r>
                        <a:rPr lang="fr-FR" sz="1500" b="1" dirty="0" smtClean="0">
                          <a:solidFill>
                            <a:srgbClr val="002060"/>
                          </a:solidFill>
                        </a:rPr>
                        <a:t>BUS</a:t>
                      </a:r>
                      <a:endParaRPr lang="fr-FR" sz="1500" b="1" dirty="0">
                        <a:solidFill>
                          <a:srgbClr val="002060"/>
                        </a:solidFill>
                      </a:endParaRPr>
                    </a:p>
                  </a:txBody>
                  <a:tcPr marL="91441" marR="91441" anchor="ctr"/>
                </a:tc>
                <a:tc>
                  <a:txBody>
                    <a:bodyPr/>
                    <a:lstStyle/>
                    <a:p>
                      <a:pPr algn="ctr"/>
                      <a:endParaRPr lang="fr-FR" sz="1500" dirty="0"/>
                    </a:p>
                  </a:txBody>
                  <a:tcPr marL="91441" marR="91441" anchor="ctr"/>
                </a:tc>
                <a:tc>
                  <a:txBody>
                    <a:bodyPr/>
                    <a:lstStyle/>
                    <a:p>
                      <a:pPr algn="ctr"/>
                      <a:endParaRPr lang="fr-FR" sz="1500" dirty="0"/>
                    </a:p>
                  </a:txBody>
                  <a:tcPr marL="91441" marR="91441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500" dirty="0" smtClean="0">
                          <a:solidFill>
                            <a:srgbClr val="002060"/>
                          </a:solidFill>
                        </a:rPr>
                        <a:t>ZAPA,</a:t>
                      </a:r>
                      <a:r>
                        <a:rPr lang="fr-FR" sz="1500" baseline="0" dirty="0" smtClean="0">
                          <a:solidFill>
                            <a:srgbClr val="002060"/>
                          </a:solidFill>
                        </a:rPr>
                        <a:t> </a:t>
                      </a:r>
                      <a:r>
                        <a:rPr lang="fr-FR" sz="1500" dirty="0" smtClean="0">
                          <a:solidFill>
                            <a:srgbClr val="002060"/>
                          </a:solidFill>
                        </a:rPr>
                        <a:t>bruit,</a:t>
                      </a:r>
                      <a:r>
                        <a:rPr lang="fr-FR" sz="1500" baseline="0" dirty="0" smtClean="0">
                          <a:solidFill>
                            <a:srgbClr val="002060"/>
                          </a:solidFill>
                        </a:rPr>
                        <a:t> bilan carbone, surcoût Euro6 diesel, coût gazole, confort passagers, surcoûts hybrides</a:t>
                      </a:r>
                      <a:endParaRPr lang="fr-FR" sz="1500" dirty="0" smtClean="0">
                        <a:solidFill>
                          <a:srgbClr val="002060"/>
                        </a:solidFill>
                      </a:endParaRPr>
                    </a:p>
                  </a:txBody>
                  <a:tcPr marL="91441" marR="91441" anchor="ctr"/>
                </a:tc>
              </a:tr>
              <a:tr h="547654">
                <a:tc>
                  <a:txBody>
                    <a:bodyPr/>
                    <a:lstStyle/>
                    <a:p>
                      <a:pPr algn="ctr"/>
                      <a:r>
                        <a:rPr lang="fr-FR" sz="1500" b="1" dirty="0" smtClean="0">
                          <a:solidFill>
                            <a:srgbClr val="002060"/>
                          </a:solidFill>
                        </a:rPr>
                        <a:t>CAMIONS</a:t>
                      </a:r>
                    </a:p>
                    <a:p>
                      <a:pPr algn="ctr"/>
                      <a:r>
                        <a:rPr lang="fr-FR" sz="1500" b="1" baseline="0" dirty="0" smtClean="0">
                          <a:solidFill>
                            <a:srgbClr val="002060"/>
                          </a:solidFill>
                        </a:rPr>
                        <a:t>DISTRIBUTION</a:t>
                      </a:r>
                      <a:endParaRPr lang="fr-FR" sz="1500" b="1" dirty="0">
                        <a:solidFill>
                          <a:srgbClr val="002060"/>
                        </a:solidFill>
                      </a:endParaRPr>
                    </a:p>
                  </a:txBody>
                  <a:tcPr marL="91441" marR="91441" anchor="ctr"/>
                </a:tc>
                <a:tc>
                  <a:txBody>
                    <a:bodyPr/>
                    <a:lstStyle/>
                    <a:p>
                      <a:pPr algn="ctr"/>
                      <a:endParaRPr lang="fr-FR" sz="1500" dirty="0"/>
                    </a:p>
                  </a:txBody>
                  <a:tcPr marL="91441" marR="91441" anchor="ctr"/>
                </a:tc>
                <a:tc>
                  <a:txBody>
                    <a:bodyPr/>
                    <a:lstStyle/>
                    <a:p>
                      <a:pPr algn="ctr"/>
                      <a:endParaRPr lang="fr-FR" sz="1500" dirty="0"/>
                    </a:p>
                  </a:txBody>
                  <a:tcPr marL="91441" marR="91441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500" baseline="0" dirty="0" smtClean="0">
                          <a:solidFill>
                            <a:srgbClr val="002060"/>
                          </a:solidFill>
                        </a:rPr>
                        <a:t>ZAPA, bruit, bilan carbone, affichage carbone, surcoûts Euro6 diesel, surcoûts hybrides</a:t>
                      </a:r>
                      <a:endParaRPr lang="fr-FR" sz="1500" dirty="0" smtClean="0">
                        <a:solidFill>
                          <a:srgbClr val="002060"/>
                        </a:solidFill>
                      </a:endParaRPr>
                    </a:p>
                  </a:txBody>
                  <a:tcPr marL="91441" marR="91441" anchor="ctr"/>
                </a:tc>
              </a:tr>
              <a:tr h="547654">
                <a:tc>
                  <a:txBody>
                    <a:bodyPr/>
                    <a:lstStyle/>
                    <a:p>
                      <a:pPr algn="ctr"/>
                      <a:r>
                        <a:rPr lang="fr-FR" sz="1500" b="1" dirty="0" smtClean="0">
                          <a:solidFill>
                            <a:srgbClr val="002060"/>
                          </a:solidFill>
                        </a:rPr>
                        <a:t>POIDS</a:t>
                      </a:r>
                      <a:r>
                        <a:rPr lang="fr-FR" sz="1500" b="1" baseline="0" dirty="0" smtClean="0">
                          <a:solidFill>
                            <a:srgbClr val="002060"/>
                          </a:solidFill>
                        </a:rPr>
                        <a:t> LOURDS</a:t>
                      </a:r>
                      <a:endParaRPr lang="fr-FR" sz="1500" b="1" dirty="0" smtClean="0">
                        <a:solidFill>
                          <a:srgbClr val="002060"/>
                        </a:solidFill>
                      </a:endParaRPr>
                    </a:p>
                    <a:p>
                      <a:pPr algn="ctr"/>
                      <a:r>
                        <a:rPr lang="fr-FR" sz="1500" b="1" baseline="0" dirty="0" smtClean="0">
                          <a:solidFill>
                            <a:srgbClr val="002060"/>
                          </a:solidFill>
                        </a:rPr>
                        <a:t>40-44t</a:t>
                      </a:r>
                      <a:endParaRPr lang="fr-FR" sz="1500" b="1" dirty="0">
                        <a:solidFill>
                          <a:srgbClr val="002060"/>
                        </a:solidFill>
                      </a:endParaRPr>
                    </a:p>
                  </a:txBody>
                  <a:tcPr marL="91441" marR="91441" anchor="ctr"/>
                </a:tc>
                <a:tc>
                  <a:txBody>
                    <a:bodyPr/>
                    <a:lstStyle/>
                    <a:p>
                      <a:pPr algn="ctr"/>
                      <a:endParaRPr lang="fr-FR" sz="1500" dirty="0"/>
                    </a:p>
                  </a:txBody>
                  <a:tcPr marL="91441" marR="91441" anchor="ctr"/>
                </a:tc>
                <a:tc>
                  <a:txBody>
                    <a:bodyPr/>
                    <a:lstStyle/>
                    <a:p>
                      <a:pPr algn="ctr"/>
                      <a:endParaRPr lang="fr-FR" sz="1500" dirty="0"/>
                    </a:p>
                  </a:txBody>
                  <a:tcPr marL="91441" marR="91441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500" baseline="0" dirty="0" smtClean="0">
                          <a:solidFill>
                            <a:srgbClr val="002060"/>
                          </a:solidFill>
                        </a:rPr>
                        <a:t>ZAPA, coût gazole, GNL, bruit, bilan carbone, affichage carbone, surcoûts Euro6 diesel, </a:t>
                      </a:r>
                      <a:endParaRPr lang="fr-FR" sz="1500" dirty="0" smtClean="0">
                        <a:solidFill>
                          <a:srgbClr val="002060"/>
                        </a:solidFill>
                      </a:endParaRPr>
                    </a:p>
                  </a:txBody>
                  <a:tcPr marL="91441" marR="91441" anchor="ctr"/>
                </a:tc>
              </a:tr>
            </a:tbl>
          </a:graphicData>
        </a:graphic>
      </p:graphicFrame>
      <p:sp>
        <p:nvSpPr>
          <p:cNvPr id="7" name="Flèche droite 6"/>
          <p:cNvSpPr/>
          <p:nvPr/>
        </p:nvSpPr>
        <p:spPr bwMode="auto">
          <a:xfrm>
            <a:off x="2405555" y="2510320"/>
            <a:ext cx="531637" cy="580817"/>
          </a:xfrm>
          <a:prstGeom prst="rightArrow">
            <a:avLst/>
          </a:prstGeom>
          <a:solidFill>
            <a:srgbClr val="002060"/>
          </a:solidFill>
          <a:ln>
            <a:solidFill>
              <a:srgbClr val="74B230"/>
            </a:solidFill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3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9" name="Flèche droite 8"/>
          <p:cNvSpPr/>
          <p:nvPr/>
        </p:nvSpPr>
        <p:spPr bwMode="auto">
          <a:xfrm rot="19919835">
            <a:off x="2508267" y="4167065"/>
            <a:ext cx="525795" cy="568633"/>
          </a:xfrm>
          <a:prstGeom prst="rightArrow">
            <a:avLst/>
          </a:prstGeom>
          <a:solidFill>
            <a:srgbClr val="0070C0"/>
          </a:solidFill>
          <a:ln>
            <a:noFill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3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" name="Flèche droite 9"/>
          <p:cNvSpPr/>
          <p:nvPr/>
        </p:nvSpPr>
        <p:spPr bwMode="auto">
          <a:xfrm rot="17427936">
            <a:off x="2390322" y="4804371"/>
            <a:ext cx="515423" cy="590243"/>
          </a:xfrm>
          <a:prstGeom prst="rightArrow">
            <a:avLst/>
          </a:prstGeom>
          <a:solidFill>
            <a:srgbClr val="00B050"/>
          </a:solidFill>
          <a:ln>
            <a:noFill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3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0" name="ZoneTexte 19"/>
          <p:cNvSpPr txBox="1"/>
          <p:nvPr/>
        </p:nvSpPr>
        <p:spPr>
          <a:xfrm>
            <a:off x="3036984" y="6596063"/>
            <a:ext cx="3219450" cy="2540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fr-FR" sz="1050" dirty="0">
                <a:latin typeface="Arial" charset="0"/>
              </a:rPr>
              <a:t>Sources: </a:t>
            </a:r>
            <a:r>
              <a:rPr lang="fr-FR" sz="1050" dirty="0" smtClean="0">
                <a:latin typeface="Arial" charset="0"/>
              </a:rPr>
              <a:t>IVECO / FIAT</a:t>
            </a:r>
            <a:endParaRPr lang="fr-FR" sz="1050" dirty="0">
              <a:latin typeface="Arial" charset="0"/>
            </a:endParaRPr>
          </a:p>
        </p:txBody>
      </p:sp>
      <p:sp>
        <p:nvSpPr>
          <p:cNvPr id="17" name="Flèche droite 16"/>
          <p:cNvSpPr/>
          <p:nvPr/>
        </p:nvSpPr>
        <p:spPr bwMode="auto">
          <a:xfrm rot="17318385">
            <a:off x="3641966" y="4742612"/>
            <a:ext cx="515423" cy="590243"/>
          </a:xfrm>
          <a:prstGeom prst="rightArrow">
            <a:avLst/>
          </a:prstGeom>
          <a:solidFill>
            <a:srgbClr val="00B050"/>
          </a:solidFill>
          <a:ln>
            <a:noFill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3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1" name="Flèche droite 20"/>
          <p:cNvSpPr/>
          <p:nvPr/>
        </p:nvSpPr>
        <p:spPr bwMode="auto">
          <a:xfrm rot="17469767">
            <a:off x="4310205" y="4802128"/>
            <a:ext cx="515423" cy="590243"/>
          </a:xfrm>
          <a:prstGeom prst="rightArrow">
            <a:avLst/>
          </a:prstGeom>
          <a:solidFill>
            <a:srgbClr val="00B050"/>
          </a:solidFill>
          <a:ln>
            <a:noFill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3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2" name="Flèche droite 21"/>
          <p:cNvSpPr/>
          <p:nvPr/>
        </p:nvSpPr>
        <p:spPr bwMode="auto">
          <a:xfrm rot="17181536">
            <a:off x="3954446" y="4105877"/>
            <a:ext cx="515423" cy="590243"/>
          </a:xfrm>
          <a:prstGeom prst="rightArrow">
            <a:avLst/>
          </a:prstGeom>
          <a:solidFill>
            <a:srgbClr val="00B050"/>
          </a:solidFill>
          <a:ln>
            <a:noFill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3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3" name="Flèche droite 22"/>
          <p:cNvSpPr/>
          <p:nvPr/>
        </p:nvSpPr>
        <p:spPr bwMode="auto">
          <a:xfrm rot="17752434">
            <a:off x="3976688" y="3214760"/>
            <a:ext cx="515423" cy="590243"/>
          </a:xfrm>
          <a:prstGeom prst="rightArrow">
            <a:avLst/>
          </a:prstGeom>
          <a:solidFill>
            <a:srgbClr val="00B050"/>
          </a:solidFill>
          <a:ln>
            <a:noFill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3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4" name="Flèche droite 23"/>
          <p:cNvSpPr/>
          <p:nvPr/>
        </p:nvSpPr>
        <p:spPr bwMode="auto">
          <a:xfrm rot="17446391">
            <a:off x="4002249" y="2448837"/>
            <a:ext cx="515423" cy="590243"/>
          </a:xfrm>
          <a:prstGeom prst="rightArrow">
            <a:avLst/>
          </a:prstGeom>
          <a:solidFill>
            <a:srgbClr val="00B050"/>
          </a:solidFill>
          <a:ln>
            <a:noFill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3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5" name="Flèche droite 24"/>
          <p:cNvSpPr/>
          <p:nvPr/>
        </p:nvSpPr>
        <p:spPr bwMode="auto">
          <a:xfrm>
            <a:off x="2411546" y="3219474"/>
            <a:ext cx="531637" cy="580817"/>
          </a:xfrm>
          <a:prstGeom prst="rightArrow">
            <a:avLst/>
          </a:prstGeom>
          <a:solidFill>
            <a:srgbClr val="002060"/>
          </a:solidFill>
          <a:ln>
            <a:noFill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3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6" name="Flèche droite 25"/>
          <p:cNvSpPr/>
          <p:nvPr/>
        </p:nvSpPr>
        <p:spPr bwMode="auto">
          <a:xfrm rot="19919835">
            <a:off x="3998792" y="1851540"/>
            <a:ext cx="525795" cy="568633"/>
          </a:xfrm>
          <a:prstGeom prst="rightArrow">
            <a:avLst/>
          </a:prstGeom>
          <a:solidFill>
            <a:srgbClr val="0070C0"/>
          </a:solidFill>
          <a:ln>
            <a:noFill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3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7" name="Flèche droite 26"/>
          <p:cNvSpPr/>
          <p:nvPr/>
        </p:nvSpPr>
        <p:spPr bwMode="auto">
          <a:xfrm rot="19919835">
            <a:off x="2408477" y="1799299"/>
            <a:ext cx="525795" cy="568633"/>
          </a:xfrm>
          <a:prstGeom prst="rightArrow">
            <a:avLst/>
          </a:prstGeom>
          <a:solidFill>
            <a:srgbClr val="0070C0"/>
          </a:solidFill>
          <a:ln>
            <a:noFill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3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36886422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Le bioGNV:</a:t>
            </a:r>
            <a:br>
              <a:rPr lang="fr-FR" dirty="0" smtClean="0"/>
            </a:br>
            <a:r>
              <a:rPr lang="fr-FR" dirty="0" smtClean="0"/>
              <a:t>Un carburant renouvelable issu de nos déchets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smtClean="0"/>
              <a:t>Définitions</a:t>
            </a:r>
          </a:p>
          <a:p>
            <a:r>
              <a:rPr lang="fr-FR" dirty="0" smtClean="0"/>
              <a:t>Principe </a:t>
            </a:r>
            <a:r>
              <a:rPr lang="fr-FR" dirty="0"/>
              <a:t>de la méthanisation </a:t>
            </a:r>
          </a:p>
          <a:p>
            <a:r>
              <a:rPr lang="fr-FR" dirty="0" err="1" smtClean="0"/>
              <a:t>Etat</a:t>
            </a:r>
            <a:r>
              <a:rPr lang="fr-FR" dirty="0" smtClean="0"/>
              <a:t> </a:t>
            </a:r>
            <a:r>
              <a:rPr lang="fr-FR" dirty="0"/>
              <a:t>des lieux des </a:t>
            </a:r>
            <a:r>
              <a:rPr lang="fr-FR" dirty="0" smtClean="0"/>
              <a:t>installations</a:t>
            </a:r>
            <a:endParaRPr lang="fr-FR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 bwMode="auto">
          <a:xfrm>
            <a:off x="0" y="5229200"/>
            <a:ext cx="9144000" cy="16288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</a:endParaRPr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Le GNV-biométhane au niveau mondial</a:t>
            </a:r>
            <a:endParaRPr lang="en-US" dirty="0"/>
          </a:p>
        </p:txBody>
      </p:sp>
      <p:sp>
        <p:nvSpPr>
          <p:cNvPr id="4" name="Espace réservé du contenu 3"/>
          <p:cNvSpPr>
            <a:spLocks noGrp="1"/>
          </p:cNvSpPr>
          <p:nvPr>
            <p:ph idx="1"/>
          </p:nvPr>
        </p:nvSpPr>
        <p:spPr>
          <a:xfrm>
            <a:off x="755576" y="992534"/>
            <a:ext cx="8208912" cy="5184576"/>
          </a:xfrm>
        </p:spPr>
        <p:txBody>
          <a:bodyPr/>
          <a:lstStyle/>
          <a:p>
            <a:pPr lvl="0"/>
            <a:r>
              <a:rPr lang="fr-FR" b="1" dirty="0" smtClean="0"/>
              <a:t>En 2011, le GNV est devenu le premier carburant alternatif au monde !</a:t>
            </a:r>
            <a:endParaRPr lang="fr-FR" dirty="0" smtClean="0"/>
          </a:p>
          <a:p>
            <a:r>
              <a:rPr lang="fr-FR" b="1" dirty="0" smtClean="0"/>
              <a:t>Une solution de plus en plus adoptée!</a:t>
            </a:r>
          </a:p>
          <a:p>
            <a:pPr lvl="1"/>
            <a:r>
              <a:rPr lang="fr-FR" dirty="0" smtClean="0"/>
              <a:t>Entre 1990 et 2010 : </a:t>
            </a:r>
            <a:r>
              <a:rPr lang="fr-FR" b="1" dirty="0" smtClean="0"/>
              <a:t>+18% de véhicules GNV par an</a:t>
            </a:r>
          </a:p>
          <a:p>
            <a:pPr lvl="1"/>
            <a:r>
              <a:rPr lang="fr-FR" dirty="0" smtClean="0"/>
              <a:t>En 2011 : </a:t>
            </a:r>
            <a:r>
              <a:rPr lang="fr-FR" b="1" dirty="0" smtClean="0"/>
              <a:t>16 millions de véhicules </a:t>
            </a:r>
            <a:r>
              <a:rPr lang="fr-FR" dirty="0" smtClean="0"/>
              <a:t>(400 000 bus, 200 000 PL, 12,4 millions de véhicules légers (VL))</a:t>
            </a:r>
          </a:p>
          <a:p>
            <a:pPr lvl="1"/>
            <a:r>
              <a:rPr lang="fr-FR" dirty="0" smtClean="0"/>
              <a:t>En 2020 : 65 millions de véhicules au GNV dans le monde, soit </a:t>
            </a:r>
            <a:r>
              <a:rPr lang="fr-FR" b="1" dirty="0" smtClean="0"/>
              <a:t>9% du marché</a:t>
            </a:r>
            <a:r>
              <a:rPr lang="fr-FR" dirty="0" smtClean="0"/>
              <a:t>  (Prévisions NGVA Europe et IGU*) </a:t>
            </a:r>
          </a:p>
          <a:p>
            <a:pPr lvl="1"/>
            <a:endParaRPr lang="fr-FR" dirty="0" smtClean="0"/>
          </a:p>
          <a:p>
            <a:pPr lvl="1"/>
            <a:endParaRPr lang="fr-FR" dirty="0" smtClean="0"/>
          </a:p>
          <a:p>
            <a:pPr lvl="0">
              <a:buClr>
                <a:srgbClr val="006666"/>
              </a:buClr>
            </a:pPr>
            <a:r>
              <a:rPr lang="fr-FR" b="1" dirty="0" smtClean="0"/>
              <a:t>Répartition des </a:t>
            </a:r>
          </a:p>
          <a:p>
            <a:pPr marL="0" lvl="0" indent="0">
              <a:buClr>
                <a:srgbClr val="006666"/>
              </a:buClr>
              <a:buNone/>
            </a:pPr>
            <a:r>
              <a:rPr lang="fr-FR" b="1" dirty="0" smtClean="0"/>
              <a:t>véhicules GNV par </a:t>
            </a:r>
          </a:p>
          <a:p>
            <a:pPr marL="0" lvl="0" indent="0">
              <a:buClr>
                <a:srgbClr val="006666"/>
              </a:buClr>
              <a:buNone/>
            </a:pPr>
            <a:r>
              <a:rPr lang="fr-FR" b="1" dirty="0" smtClean="0"/>
              <a:t>continents ces 10 </a:t>
            </a:r>
          </a:p>
          <a:p>
            <a:pPr marL="0" lvl="0" indent="0">
              <a:buClr>
                <a:srgbClr val="006666"/>
              </a:buClr>
              <a:buNone/>
            </a:pPr>
            <a:r>
              <a:rPr lang="fr-FR" b="1" dirty="0" smtClean="0"/>
              <a:t>dernières années :</a:t>
            </a:r>
          </a:p>
          <a:p>
            <a:pPr marL="0" lvl="0" indent="0">
              <a:buClr>
                <a:srgbClr val="006666"/>
              </a:buClr>
              <a:buNone/>
            </a:pPr>
            <a:endParaRPr lang="fr-FR" dirty="0" smtClean="0"/>
          </a:p>
          <a:p>
            <a:pPr lvl="1"/>
            <a:endParaRPr lang="fr-FR" dirty="0" smtClean="0"/>
          </a:p>
          <a:p>
            <a:pPr lvl="1"/>
            <a:endParaRPr lang="fr-FR" dirty="0" smtClean="0"/>
          </a:p>
          <a:p>
            <a:endParaRPr lang="fr-FR" dirty="0" smtClean="0"/>
          </a:p>
          <a:p>
            <a:endParaRPr lang="fr-FR" dirty="0" smtClean="0"/>
          </a:p>
          <a:p>
            <a:endParaRPr lang="en-US" dirty="0"/>
          </a:p>
        </p:txBody>
      </p:sp>
      <p:sp>
        <p:nvSpPr>
          <p:cNvPr id="5" name="ZoneTexte 4"/>
          <p:cNvSpPr txBox="1"/>
          <p:nvPr/>
        </p:nvSpPr>
        <p:spPr>
          <a:xfrm>
            <a:off x="-19346" y="6586971"/>
            <a:ext cx="3583233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fr-FR" sz="1050" dirty="0">
                <a:latin typeface="Arial" charset="0"/>
              </a:rPr>
              <a:t>Sources: </a:t>
            </a:r>
            <a:r>
              <a:rPr lang="fr-FR" sz="1050" dirty="0" smtClean="0">
                <a:latin typeface="Arial" charset="0"/>
              </a:rPr>
              <a:t>NGVA Europe   * IGU: International </a:t>
            </a:r>
            <a:r>
              <a:rPr lang="fr-FR" sz="1050" dirty="0" err="1" smtClean="0">
                <a:latin typeface="Arial" charset="0"/>
              </a:rPr>
              <a:t>Gas</a:t>
            </a:r>
            <a:r>
              <a:rPr lang="fr-FR" sz="1050" dirty="0" smtClean="0">
                <a:latin typeface="Arial" charset="0"/>
              </a:rPr>
              <a:t> Union</a:t>
            </a:r>
            <a:endParaRPr lang="fr-FR" sz="1050" dirty="0">
              <a:latin typeface="Arial" charset="0"/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3563888" y="3351777"/>
            <a:ext cx="5580112" cy="3489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69158807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Monter son projet de station GNV</a:t>
            </a:r>
            <a:endParaRPr lang="fr-FR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fr-FR" dirty="0" smtClean="0"/>
              <a:t>Équipements nécessaires </a:t>
            </a:r>
          </a:p>
          <a:p>
            <a:r>
              <a:rPr lang="fr-FR" dirty="0"/>
              <a:t>T</a:t>
            </a:r>
            <a:r>
              <a:rPr lang="fr-FR" dirty="0" smtClean="0"/>
              <a:t>ypes de stations</a:t>
            </a:r>
          </a:p>
          <a:p>
            <a:r>
              <a:rPr lang="fr-FR" dirty="0" smtClean="0"/>
              <a:t>Véhicules</a:t>
            </a:r>
          </a:p>
          <a:p>
            <a:r>
              <a:rPr lang="fr-FR" dirty="0" smtClean="0"/>
              <a:t>Réglementation et avantages financiers</a:t>
            </a:r>
          </a:p>
        </p:txBody>
      </p:sp>
    </p:spTree>
    <p:extLst>
      <p:ext uri="{BB962C8B-B14F-4D97-AF65-F5344CB8AC3E}">
        <p14:creationId xmlns="" xmlns:p14="http://schemas.microsoft.com/office/powerpoint/2010/main" val="358396581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Équipements nécessaires pour une station </a:t>
            </a:r>
          </a:p>
        </p:txBody>
      </p:sp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lvl="0" indent="0">
              <a:buClr>
                <a:srgbClr val="006666"/>
              </a:buClr>
              <a:buNone/>
            </a:pPr>
            <a:r>
              <a:rPr lang="fr-FR" sz="1400" b="1" dirty="0"/>
              <a:t>Réseau de gaz      </a:t>
            </a:r>
            <a:r>
              <a:rPr lang="fr-FR" sz="1400" b="1" dirty="0" smtClean="0"/>
              <a:t>	  </a:t>
            </a:r>
            <a:r>
              <a:rPr lang="fr-FR" sz="1400" b="1" dirty="0"/>
              <a:t>Compresseur           </a:t>
            </a:r>
            <a:r>
              <a:rPr lang="fr-FR" sz="1400" b="1" dirty="0" smtClean="0"/>
              <a:t>       Stockage 	     Distribution </a:t>
            </a:r>
            <a:r>
              <a:rPr lang="fr-FR" sz="1400" b="1" dirty="0"/>
              <a:t>+ Paiement</a:t>
            </a:r>
          </a:p>
          <a:p>
            <a:pPr marL="0" lvl="0" indent="0">
              <a:buClr>
                <a:srgbClr val="006666"/>
              </a:buClr>
              <a:buNone/>
            </a:pPr>
            <a:endParaRPr lang="fr-FR" b="1" dirty="0" smtClean="0"/>
          </a:p>
          <a:p>
            <a:pPr marL="0" lvl="0" indent="0">
              <a:buClr>
                <a:srgbClr val="006666"/>
              </a:buClr>
              <a:buNone/>
            </a:pPr>
            <a:endParaRPr lang="fr-FR" b="1" dirty="0" smtClean="0"/>
          </a:p>
          <a:p>
            <a:pPr marL="0" lvl="0" indent="0">
              <a:buClr>
                <a:srgbClr val="006666"/>
              </a:buClr>
              <a:buNone/>
            </a:pPr>
            <a:r>
              <a:rPr lang="fr-FR" b="1" dirty="0" smtClean="0"/>
              <a:t>                    </a:t>
            </a:r>
            <a:r>
              <a:rPr lang="fr-FR" sz="2400" b="1" dirty="0" smtClean="0"/>
              <a:t>+</a:t>
            </a:r>
            <a:r>
              <a:rPr lang="fr-FR" b="1" dirty="0" smtClean="0"/>
              <a:t>                        </a:t>
            </a:r>
            <a:r>
              <a:rPr lang="fr-FR" sz="2400" b="1" dirty="0" smtClean="0"/>
              <a:t>+</a:t>
            </a:r>
            <a:r>
              <a:rPr lang="fr-FR" b="1" dirty="0" smtClean="0"/>
              <a:t>                        </a:t>
            </a:r>
            <a:r>
              <a:rPr lang="fr-FR" sz="2400" b="1" dirty="0" smtClean="0"/>
              <a:t>   +</a:t>
            </a:r>
          </a:p>
          <a:p>
            <a:endParaRPr lang="fr-FR" dirty="0" smtClean="0"/>
          </a:p>
          <a:p>
            <a:endParaRPr lang="fr-FR" dirty="0" smtClean="0"/>
          </a:p>
          <a:p>
            <a:pPr marL="0" indent="0">
              <a:buNone/>
            </a:pPr>
            <a:endParaRPr lang="fr-FR" dirty="0" smtClean="0"/>
          </a:p>
          <a:p>
            <a:r>
              <a:rPr lang="fr-FR" sz="1900" b="1" dirty="0" smtClean="0"/>
              <a:t>Type de station</a:t>
            </a:r>
          </a:p>
          <a:p>
            <a:pPr lvl="1">
              <a:buClr>
                <a:srgbClr val="99CCCC"/>
              </a:buClr>
            </a:pPr>
            <a:r>
              <a:rPr lang="fr-FR" dirty="0" smtClean="0"/>
              <a:t>Station de remplissage lent ou rapide</a:t>
            </a:r>
          </a:p>
          <a:p>
            <a:pPr lvl="1">
              <a:buClr>
                <a:srgbClr val="99CCCC"/>
              </a:buClr>
            </a:pPr>
            <a:endParaRPr lang="fr-FR" dirty="0" smtClean="0"/>
          </a:p>
          <a:p>
            <a:pPr lvl="0">
              <a:buClr>
                <a:srgbClr val="006666"/>
              </a:buClr>
            </a:pPr>
            <a:r>
              <a:rPr lang="fr-FR" sz="1900" b="1" dirty="0" smtClean="0"/>
              <a:t>Surface nécessaire </a:t>
            </a:r>
            <a:r>
              <a:rPr lang="fr-FR" sz="1700" b="1" dirty="0" smtClean="0"/>
              <a:t>:</a:t>
            </a:r>
          </a:p>
          <a:p>
            <a:pPr lvl="1">
              <a:buClr>
                <a:srgbClr val="99CCCC"/>
              </a:buClr>
            </a:pPr>
            <a:r>
              <a:rPr lang="fr-FR" dirty="0" smtClean="0"/>
              <a:t>75 m² pour une petite station alimentant une vingtaine de véhicules utilitaires légers (VUL) </a:t>
            </a:r>
          </a:p>
          <a:p>
            <a:pPr lvl="1">
              <a:buClr>
                <a:srgbClr val="99CCCC"/>
              </a:buClr>
            </a:pPr>
            <a:r>
              <a:rPr lang="fr-FR" dirty="0" smtClean="0"/>
              <a:t>1000 m² pour une station de quelques VUL et quelques bus </a:t>
            </a:r>
          </a:p>
          <a:p>
            <a:pPr lvl="1">
              <a:buClr>
                <a:srgbClr val="99CCCC"/>
              </a:buClr>
            </a:pPr>
            <a:r>
              <a:rPr lang="fr-FR" dirty="0" smtClean="0"/>
              <a:t>Au moins 3000 m² pour de grosses stations poids lourds (plus de 50 bus)</a:t>
            </a:r>
          </a:p>
          <a:p>
            <a:pPr lvl="1">
              <a:buClr>
                <a:srgbClr val="99CCCC"/>
              </a:buClr>
            </a:pPr>
            <a:endParaRPr lang="fr-FR" sz="1900" dirty="0" smtClean="0"/>
          </a:p>
          <a:p>
            <a:r>
              <a:rPr lang="fr-FR" sz="1900" b="1" dirty="0" smtClean="0"/>
              <a:t>Type de commercialisation</a:t>
            </a:r>
          </a:p>
          <a:p>
            <a:pPr lvl="1">
              <a:buClr>
                <a:srgbClr val="99CCCC"/>
              </a:buClr>
            </a:pPr>
            <a:r>
              <a:rPr lang="fr-FR" dirty="0" smtClean="0"/>
              <a:t>Publique ou privée</a:t>
            </a:r>
            <a:endParaRPr lang="fr-FR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6572" t="21913" r="9019"/>
          <a:stretch/>
        </p:blipFill>
        <p:spPr bwMode="auto">
          <a:xfrm>
            <a:off x="4603005" y="1501509"/>
            <a:ext cx="1699885" cy="118911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16" name="Ellipse 15"/>
          <p:cNvSpPr/>
          <p:nvPr/>
        </p:nvSpPr>
        <p:spPr>
          <a:xfrm>
            <a:off x="467544" y="1336845"/>
            <a:ext cx="1565504" cy="1465870"/>
          </a:xfrm>
          <a:prstGeom prst="ellipse">
            <a:avLst/>
          </a:prstGeom>
          <a:blipFill rotWithShape="0">
            <a:blip r:embed="rId5" cstate="print"/>
            <a:stretch>
              <a:fillRect/>
            </a:stretch>
          </a:blipFill>
          <a:ln>
            <a:solidFill>
              <a:schemeClr val="bg2"/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4" name="ZoneTexte 13"/>
          <p:cNvSpPr txBox="1"/>
          <p:nvPr/>
        </p:nvSpPr>
        <p:spPr>
          <a:xfrm>
            <a:off x="2663384" y="6616700"/>
            <a:ext cx="3219450" cy="2540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fr-FR" sz="1000" dirty="0">
                <a:solidFill>
                  <a:srgbClr val="000000"/>
                </a:solidFill>
              </a:rPr>
              <a:t>Sources: </a:t>
            </a:r>
            <a:r>
              <a:rPr lang="fr-FR" sz="1000" dirty="0" err="1" smtClean="0">
                <a:solidFill>
                  <a:srgbClr val="000000"/>
                </a:solidFill>
              </a:rPr>
              <a:t>GrDF</a:t>
            </a:r>
            <a:endParaRPr lang="fr-FR" sz="1000" dirty="0">
              <a:solidFill>
                <a:srgbClr val="000000"/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5034525" y="2687895"/>
            <a:ext cx="848309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800" dirty="0" smtClean="0">
                <a:solidFill>
                  <a:srgbClr val="000000"/>
                </a:solidFill>
              </a:rPr>
              <a:t>Source RAEE</a:t>
            </a:r>
            <a:endParaRPr lang="fr-FR" sz="800" dirty="0">
              <a:solidFill>
                <a:srgbClr val="000000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7356043" y="2686794"/>
            <a:ext cx="838691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800" dirty="0" smtClean="0">
                <a:solidFill>
                  <a:srgbClr val="000000"/>
                </a:solidFill>
              </a:rPr>
              <a:t>Source </a:t>
            </a:r>
            <a:r>
              <a:rPr lang="fr-FR" sz="800" dirty="0" err="1" smtClean="0">
                <a:solidFill>
                  <a:srgbClr val="000000"/>
                </a:solidFill>
              </a:rPr>
              <a:t>GrDF</a:t>
            </a:r>
            <a:endParaRPr lang="fr-FR" sz="800" dirty="0">
              <a:solidFill>
                <a:srgbClr val="000000"/>
              </a:solidFill>
            </a:endParaRPr>
          </a:p>
        </p:txBody>
      </p:sp>
      <p:sp>
        <p:nvSpPr>
          <p:cNvPr id="20" name="ZoneTexte 19"/>
          <p:cNvSpPr txBox="1"/>
          <p:nvPr/>
        </p:nvSpPr>
        <p:spPr>
          <a:xfrm>
            <a:off x="769901" y="2780928"/>
            <a:ext cx="96079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800" dirty="0" smtClean="0">
                <a:solidFill>
                  <a:srgbClr val="000000"/>
                </a:solidFill>
              </a:rPr>
              <a:t>Source </a:t>
            </a:r>
            <a:r>
              <a:rPr lang="fr-FR" sz="800" dirty="0" err="1" smtClean="0">
                <a:solidFill>
                  <a:srgbClr val="000000"/>
                </a:solidFill>
              </a:rPr>
              <a:t>GrDF</a:t>
            </a:r>
            <a:endParaRPr lang="fr-FR" sz="800" dirty="0">
              <a:solidFill>
                <a:srgbClr val="000000"/>
              </a:solidFill>
            </a:endParaRPr>
          </a:p>
        </p:txBody>
      </p:sp>
      <p:pic>
        <p:nvPicPr>
          <p:cNvPr id="17" name="Picture 2" descr="C:\Users\Manon\Desktop\Stage Total ATEE\photos semardel\Photos station GNV Semardel\DSCN2822.JPG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2498389" y="1482455"/>
            <a:ext cx="1562041" cy="121343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Rectangle 20"/>
          <p:cNvSpPr/>
          <p:nvPr/>
        </p:nvSpPr>
        <p:spPr>
          <a:xfrm>
            <a:off x="2671396" y="2694993"/>
            <a:ext cx="1149674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800" dirty="0" smtClean="0">
                <a:solidFill>
                  <a:srgbClr val="000000"/>
                </a:solidFill>
              </a:rPr>
              <a:t>Source </a:t>
            </a:r>
            <a:r>
              <a:rPr lang="fr-FR" sz="800" dirty="0" err="1" smtClean="0">
                <a:solidFill>
                  <a:srgbClr val="000000"/>
                </a:solidFill>
              </a:rPr>
              <a:t>ClubBiogaz</a:t>
            </a:r>
            <a:endParaRPr lang="fr-FR" sz="800" dirty="0">
              <a:solidFill>
                <a:srgbClr val="000000"/>
              </a:solidFill>
            </a:endParaRPr>
          </a:p>
        </p:txBody>
      </p:sp>
      <p:grpSp>
        <p:nvGrpSpPr>
          <p:cNvPr id="4" name="Groupe 3"/>
          <p:cNvGrpSpPr/>
          <p:nvPr/>
        </p:nvGrpSpPr>
        <p:grpSpPr>
          <a:xfrm>
            <a:off x="6876256" y="1482454"/>
            <a:ext cx="1800200" cy="1205441"/>
            <a:chOff x="3789169" y="1482454"/>
            <a:chExt cx="4850315" cy="3530721"/>
          </a:xfrm>
        </p:grpSpPr>
        <p:pic>
          <p:nvPicPr>
            <p:cNvPr id="13" name="Picture 2" descr="C:\Users\TG1091\AppData\Local\Microsoft\Windows\Temporary Internet Files\Content.Outlook\OQ03DI6B\_DSC5003.jpg"/>
            <p:cNvPicPr>
              <a:picLocks noChangeAspect="1" noChangeArrowheads="1"/>
            </p:cNvPicPr>
            <p:nvPr/>
          </p:nvPicPr>
          <p:blipFill rotWithShape="1">
            <a:blip r:embed="rId7" cstate="print"/>
            <a:srcRect/>
            <a:stretch/>
          </p:blipFill>
          <p:spPr bwMode="auto">
            <a:xfrm>
              <a:off x="3789169" y="1482454"/>
              <a:ext cx="4850315" cy="3530721"/>
            </a:xfrm>
            <a:prstGeom prst="rect">
              <a:avLst/>
            </a:prstGeom>
            <a:ln w="38100" cap="sq">
              <a:solidFill>
                <a:srgbClr val="000000"/>
              </a:solidFill>
              <a:prstDash val="solid"/>
              <a:miter lim="800000"/>
            </a:ln>
            <a:effectLst>
              <a:outerShdw blurRad="50800" dist="38100" dir="2700000" algn="tl" rotWithShape="0">
                <a:srgbClr val="000000">
                  <a:alpha val="43000"/>
                </a:srgbClr>
              </a:outerShdw>
            </a:effectLst>
          </p:spPr>
        </p:pic>
        <p:sp>
          <p:nvSpPr>
            <p:cNvPr id="3" name="Rectangle 2"/>
            <p:cNvSpPr/>
            <p:nvPr/>
          </p:nvSpPr>
          <p:spPr bwMode="auto">
            <a:xfrm>
              <a:off x="5458679" y="4149080"/>
              <a:ext cx="1129545" cy="720080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9525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</a:endParaRPr>
            </a:p>
          </p:txBody>
        </p:sp>
      </p:grpSp>
    </p:spTree>
    <p:custDataLst>
      <p:tags r:id="rId1"/>
    </p:custDataLst>
    <p:extLst>
      <p:ext uri="{BB962C8B-B14F-4D97-AF65-F5344CB8AC3E}">
        <p14:creationId xmlns="" xmlns:p14="http://schemas.microsoft.com/office/powerpoint/2010/main" val="3200515955"/>
      </p:ext>
    </p:extLst>
  </p:cSld>
  <p:clrMapOvr>
    <a:masterClrMapping/>
  </p:clrMapOvr>
  <p:transition advTm="229546">
    <p:fad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Compresseur</a:t>
            </a:r>
          </a:p>
        </p:txBody>
      </p:sp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C’est le cœur de la station !</a:t>
            </a:r>
          </a:p>
          <a:p>
            <a:pPr marL="0" indent="0">
              <a:buNone/>
            </a:pPr>
            <a:endParaRPr lang="fr-FR" dirty="0" smtClean="0"/>
          </a:p>
          <a:p>
            <a:r>
              <a:rPr lang="fr-FR" dirty="0" smtClean="0"/>
              <a:t>Fonctionne environ </a:t>
            </a:r>
            <a:r>
              <a:rPr lang="fr-FR" b="1" dirty="0" smtClean="0"/>
              <a:t>10 heures par jour </a:t>
            </a:r>
          </a:p>
          <a:p>
            <a:r>
              <a:rPr lang="fr-FR" dirty="0" smtClean="0"/>
              <a:t>Durée de vie : </a:t>
            </a:r>
            <a:r>
              <a:rPr lang="fr-FR" b="1" dirty="0" smtClean="0"/>
              <a:t>10 à 15 ans</a:t>
            </a:r>
          </a:p>
          <a:p>
            <a:endParaRPr lang="fr-FR" b="1" dirty="0" smtClean="0"/>
          </a:p>
          <a:p>
            <a:r>
              <a:rPr lang="fr-FR" dirty="0" smtClean="0"/>
              <a:t>Débit de compression : entre moins de </a:t>
            </a:r>
            <a:r>
              <a:rPr lang="fr-FR" b="1" dirty="0" smtClean="0"/>
              <a:t>10 </a:t>
            </a:r>
            <a:r>
              <a:rPr lang="fr-FR" b="1" dirty="0"/>
              <a:t>N</a:t>
            </a:r>
            <a:r>
              <a:rPr lang="en-US" b="1" dirty="0"/>
              <a:t>m</a:t>
            </a:r>
            <a:r>
              <a:rPr lang="en-US" b="1" baseline="30000" dirty="0"/>
              <a:t>3</a:t>
            </a:r>
            <a:r>
              <a:rPr lang="en-US" baseline="30000" dirty="0"/>
              <a:t> </a:t>
            </a:r>
            <a:r>
              <a:rPr lang="fr-FR" b="1" dirty="0" smtClean="0"/>
              <a:t>/h et quelques centaines de N</a:t>
            </a:r>
            <a:r>
              <a:rPr lang="en-US" b="1" dirty="0" smtClean="0"/>
              <a:t>m</a:t>
            </a:r>
            <a:r>
              <a:rPr lang="en-US" b="1" baseline="30000" dirty="0" smtClean="0"/>
              <a:t>3</a:t>
            </a:r>
            <a:r>
              <a:rPr lang="en-US" baseline="30000" dirty="0" smtClean="0"/>
              <a:t> </a:t>
            </a:r>
            <a:r>
              <a:rPr lang="fr-FR" b="1" dirty="0" smtClean="0"/>
              <a:t>/h </a:t>
            </a:r>
          </a:p>
          <a:p>
            <a:r>
              <a:rPr lang="fr-FR" dirty="0" smtClean="0"/>
              <a:t>Puissance électrique : entre </a:t>
            </a:r>
            <a:r>
              <a:rPr lang="fr-FR" b="1" dirty="0" smtClean="0"/>
              <a:t>quelques kW et plusieurs centaines de kW</a:t>
            </a:r>
            <a:endParaRPr lang="fr-FR" dirty="0" smtClean="0"/>
          </a:p>
          <a:p>
            <a:endParaRPr lang="fr-FR" dirty="0" smtClean="0"/>
          </a:p>
          <a:p>
            <a:r>
              <a:rPr lang="fr-FR" dirty="0" smtClean="0"/>
              <a:t>Une station nécessite </a:t>
            </a:r>
            <a:r>
              <a:rPr lang="fr-FR" b="1" dirty="0" smtClean="0"/>
              <a:t>entre 1 et 3 compresseurs </a:t>
            </a:r>
            <a:r>
              <a:rPr lang="fr-FR" dirty="0" smtClean="0"/>
              <a:t>en fonction de son débit : </a:t>
            </a:r>
          </a:p>
          <a:p>
            <a:pPr lvl="1">
              <a:buClr>
                <a:srgbClr val="99CCCC"/>
              </a:buClr>
            </a:pPr>
            <a:r>
              <a:rPr lang="fr-FR" dirty="0" smtClean="0"/>
              <a:t>1 compresseur (9</a:t>
            </a:r>
            <a:r>
              <a:rPr lang="fr-FR" b="1" dirty="0"/>
              <a:t> </a:t>
            </a:r>
            <a:r>
              <a:rPr lang="en-US" dirty="0" smtClean="0"/>
              <a:t>m</a:t>
            </a:r>
            <a:r>
              <a:rPr lang="en-US" baseline="30000" dirty="0" smtClean="0"/>
              <a:t>3</a:t>
            </a:r>
            <a:r>
              <a:rPr lang="fr-FR" dirty="0" smtClean="0"/>
              <a:t>/h) pour 10 VL </a:t>
            </a:r>
          </a:p>
          <a:p>
            <a:pPr lvl="1">
              <a:buClr>
                <a:srgbClr val="99CCCC"/>
              </a:buClr>
            </a:pPr>
            <a:r>
              <a:rPr lang="fr-FR" dirty="0" smtClean="0"/>
              <a:t>3 compresseurs (450</a:t>
            </a:r>
            <a:r>
              <a:rPr lang="fr-FR" b="1" dirty="0"/>
              <a:t> </a:t>
            </a:r>
            <a:r>
              <a:rPr lang="en-US" dirty="0" smtClean="0"/>
              <a:t>m</a:t>
            </a:r>
            <a:r>
              <a:rPr lang="en-US" baseline="30000" dirty="0" smtClean="0"/>
              <a:t>3 </a:t>
            </a:r>
            <a:r>
              <a:rPr lang="fr-FR" dirty="0" smtClean="0"/>
              <a:t>/h) pour 50 à 100 bus</a:t>
            </a:r>
          </a:p>
          <a:p>
            <a:endParaRPr lang="fr-FR" dirty="0" smtClean="0"/>
          </a:p>
          <a:p>
            <a:endParaRPr lang="fr-FR" dirty="0" smtClean="0"/>
          </a:p>
        </p:txBody>
      </p:sp>
      <p:sp>
        <p:nvSpPr>
          <p:cNvPr id="14" name="ZoneTexte 13"/>
          <p:cNvSpPr txBox="1"/>
          <p:nvPr/>
        </p:nvSpPr>
        <p:spPr>
          <a:xfrm>
            <a:off x="2771800" y="6616700"/>
            <a:ext cx="3219450" cy="2540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fr-FR" sz="1000" dirty="0" smtClean="0">
                <a:solidFill>
                  <a:srgbClr val="000000"/>
                </a:solidFill>
              </a:rPr>
              <a:t>Source: GNVERT</a:t>
            </a:r>
            <a:endParaRPr lang="fr-FR" sz="1000" dirty="0">
              <a:solidFill>
                <a:srgbClr val="000000"/>
              </a:solidFill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6274365" y="2396848"/>
            <a:ext cx="242083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200" dirty="0">
                <a:solidFill>
                  <a:srgbClr val="002060"/>
                </a:solidFill>
              </a:rPr>
              <a:t>S</a:t>
            </a:r>
            <a:r>
              <a:rPr lang="fr-FR" sz="1200" dirty="0" smtClean="0">
                <a:solidFill>
                  <a:srgbClr val="002060"/>
                </a:solidFill>
              </a:rPr>
              <a:t>tation GNV , </a:t>
            </a:r>
            <a:r>
              <a:rPr lang="fr-FR" sz="1200" dirty="0" err="1" smtClean="0">
                <a:solidFill>
                  <a:srgbClr val="002060"/>
                </a:solidFill>
              </a:rPr>
              <a:t>Semardel</a:t>
            </a:r>
            <a:endParaRPr lang="en-US" sz="1200" dirty="0">
              <a:solidFill>
                <a:srgbClr val="002060"/>
              </a:solidFill>
            </a:endParaRPr>
          </a:p>
        </p:txBody>
      </p:sp>
      <p:pic>
        <p:nvPicPr>
          <p:cNvPr id="3" name="Picture 2" descr="C:\Users\Manon\Desktop\Stage Total ATEE\photos semardel\Photos station GNV Semardel\DSCN2822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6156176" y="332656"/>
            <a:ext cx="2657216" cy="206419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custDataLst>
      <p:tags r:id="rId1"/>
    </p:custDataLst>
    <p:extLst>
      <p:ext uri="{BB962C8B-B14F-4D97-AF65-F5344CB8AC3E}">
        <p14:creationId xmlns="" xmlns:p14="http://schemas.microsoft.com/office/powerpoint/2010/main" val="845297721"/>
      </p:ext>
    </p:extLst>
  </p:cSld>
  <p:clrMapOvr>
    <a:masterClrMapping/>
  </p:clrMapOvr>
  <p:transition advTm="229546">
    <p:fad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Stockage</a:t>
            </a:r>
          </a:p>
        </p:txBody>
      </p:sp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buClr>
                <a:srgbClr val="006666"/>
              </a:buClr>
              <a:buNone/>
            </a:pPr>
            <a:r>
              <a:rPr lang="fr-FR" sz="1200" b="1" dirty="0" smtClean="0"/>
              <a:t>                </a:t>
            </a:r>
          </a:p>
          <a:p>
            <a:pPr>
              <a:buClr>
                <a:srgbClr val="006666"/>
              </a:buClr>
            </a:pPr>
            <a:r>
              <a:rPr lang="fr-FR" dirty="0" smtClean="0"/>
              <a:t>Réalisé dans des </a:t>
            </a:r>
            <a:r>
              <a:rPr lang="fr-FR" b="1" dirty="0" smtClean="0"/>
              <a:t>bouteilles en acier </a:t>
            </a:r>
          </a:p>
          <a:p>
            <a:pPr lvl="1">
              <a:buClr>
                <a:srgbClr val="99CCCC"/>
              </a:buClr>
            </a:pPr>
            <a:r>
              <a:rPr lang="fr-FR" dirty="0" smtClean="0"/>
              <a:t>Contenance : 80 litres </a:t>
            </a:r>
          </a:p>
          <a:p>
            <a:pPr lvl="1">
              <a:buClr>
                <a:srgbClr val="99CCCC"/>
              </a:buClr>
            </a:pPr>
            <a:r>
              <a:rPr lang="fr-FR" dirty="0" smtClean="0"/>
              <a:t>Poids : 100 kilos</a:t>
            </a:r>
          </a:p>
          <a:p>
            <a:pPr lvl="1">
              <a:buClr>
                <a:srgbClr val="99CCCC"/>
              </a:buClr>
            </a:pPr>
            <a:r>
              <a:rPr lang="fr-FR" dirty="0" smtClean="0"/>
              <a:t>Pression : entre 220 et 300 bars</a:t>
            </a:r>
          </a:p>
          <a:p>
            <a:pPr marL="0" lvl="0" indent="0">
              <a:buClr>
                <a:srgbClr val="006666"/>
              </a:buClr>
              <a:buNone/>
            </a:pPr>
            <a:endParaRPr lang="fr-FR" dirty="0" smtClean="0"/>
          </a:p>
          <a:p>
            <a:pPr>
              <a:buClr>
                <a:srgbClr val="006666"/>
              </a:buClr>
            </a:pPr>
            <a:r>
              <a:rPr lang="fr-FR" dirty="0" smtClean="0"/>
              <a:t>Nécessaire pour réaliser un </a:t>
            </a:r>
            <a:r>
              <a:rPr lang="fr-FR" b="1" dirty="0" smtClean="0"/>
              <a:t>remplissage rapide</a:t>
            </a:r>
            <a:r>
              <a:rPr lang="fr-FR" dirty="0" smtClean="0"/>
              <a:t> et pour répondre à des demandes de pointe</a:t>
            </a:r>
          </a:p>
          <a:p>
            <a:pPr marL="0" lvl="0" indent="0">
              <a:buClr>
                <a:srgbClr val="006666"/>
              </a:buClr>
              <a:buNone/>
            </a:pPr>
            <a:endParaRPr lang="fr-FR" dirty="0" smtClean="0"/>
          </a:p>
          <a:p>
            <a:pPr>
              <a:buClr>
                <a:srgbClr val="006666"/>
              </a:buClr>
            </a:pPr>
            <a:r>
              <a:rPr lang="fr-FR" dirty="0" smtClean="0"/>
              <a:t>Lors de la distribution, le </a:t>
            </a:r>
            <a:r>
              <a:rPr lang="fr-FR" b="1" dirty="0" smtClean="0"/>
              <a:t>gaz est déstocké en cascade par paliers</a:t>
            </a:r>
            <a:r>
              <a:rPr lang="fr-FR" dirty="0" smtClean="0"/>
              <a:t>, de manière à garantir un remplissage rapide</a:t>
            </a:r>
          </a:p>
          <a:p>
            <a:pPr marL="0" indent="0">
              <a:buClr>
                <a:srgbClr val="006666"/>
              </a:buClr>
              <a:buNone/>
            </a:pPr>
            <a:endParaRPr lang="fr-FR" b="1" dirty="0"/>
          </a:p>
          <a:p>
            <a:pPr>
              <a:buClr>
                <a:srgbClr val="006666"/>
              </a:buClr>
            </a:pPr>
            <a:r>
              <a:rPr lang="fr-FR" dirty="0"/>
              <a:t>S</a:t>
            </a:r>
            <a:r>
              <a:rPr lang="fr-FR" dirty="0" smtClean="0"/>
              <a:t>tation pour une vingtaine de véhicules lourds (bennes à ordures ménagères (BOM) et camions) : </a:t>
            </a:r>
            <a:r>
              <a:rPr lang="fr-FR" b="1" dirty="0" smtClean="0"/>
              <a:t>~40 bouteilles nécessaires*</a:t>
            </a:r>
          </a:p>
        </p:txBody>
      </p:sp>
      <p:sp>
        <p:nvSpPr>
          <p:cNvPr id="14" name="ZoneTexte 13"/>
          <p:cNvSpPr txBox="1"/>
          <p:nvPr/>
        </p:nvSpPr>
        <p:spPr>
          <a:xfrm>
            <a:off x="2195736" y="6557282"/>
            <a:ext cx="5976664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fr-FR" sz="1000" dirty="0">
                <a:solidFill>
                  <a:srgbClr val="000000"/>
                </a:solidFill>
              </a:rPr>
              <a:t>Sources: </a:t>
            </a:r>
            <a:r>
              <a:rPr lang="fr-FR" sz="1000" dirty="0" smtClean="0">
                <a:solidFill>
                  <a:srgbClr val="000000"/>
                </a:solidFill>
              </a:rPr>
              <a:t>GrDF, *Station GNV </a:t>
            </a:r>
            <a:r>
              <a:rPr lang="fr-FR" sz="1000" dirty="0" err="1" smtClean="0">
                <a:solidFill>
                  <a:srgbClr val="000000"/>
                </a:solidFill>
              </a:rPr>
              <a:t>Semardel</a:t>
            </a:r>
            <a:r>
              <a:rPr lang="fr-FR" sz="1000" dirty="0" smtClean="0">
                <a:solidFill>
                  <a:srgbClr val="000000"/>
                </a:solidFill>
              </a:rPr>
              <a:t>, </a:t>
            </a:r>
            <a:r>
              <a:rPr lang="fr-FR" sz="1000" dirty="0" err="1" smtClean="0">
                <a:solidFill>
                  <a:srgbClr val="000000"/>
                </a:solidFill>
              </a:rPr>
              <a:t>Ecosite</a:t>
            </a:r>
            <a:r>
              <a:rPr lang="fr-FR" sz="1000" dirty="0" smtClean="0">
                <a:solidFill>
                  <a:srgbClr val="000000"/>
                </a:solidFill>
              </a:rPr>
              <a:t> de Vert Le Grand (91)</a:t>
            </a:r>
          </a:p>
        </p:txBody>
      </p:sp>
      <p:pic>
        <p:nvPicPr>
          <p:cNvPr id="1026" name="Picture 2" descr="C:\Users\Manon\Desktop\Stage Total ATEE\photos semardel\Photos station GNV Semardel\DSCN2827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5912718" y="332656"/>
            <a:ext cx="2884686" cy="239263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ZoneTexte 2"/>
          <p:cNvSpPr txBox="1"/>
          <p:nvPr/>
        </p:nvSpPr>
        <p:spPr>
          <a:xfrm>
            <a:off x="6144642" y="2725286"/>
            <a:ext cx="242083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200" dirty="0" smtClean="0">
                <a:solidFill>
                  <a:srgbClr val="002060"/>
                </a:solidFill>
              </a:rPr>
              <a:t>Station GNV, </a:t>
            </a:r>
            <a:r>
              <a:rPr lang="fr-FR" sz="1200" dirty="0" err="1" smtClean="0">
                <a:solidFill>
                  <a:srgbClr val="002060"/>
                </a:solidFill>
              </a:rPr>
              <a:t>Semardel</a:t>
            </a:r>
            <a:endParaRPr lang="en-US" sz="1200" dirty="0">
              <a:solidFill>
                <a:srgbClr val="002060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="" xmlns:p14="http://schemas.microsoft.com/office/powerpoint/2010/main" val="3879431115"/>
      </p:ext>
    </p:extLst>
  </p:cSld>
  <p:clrMapOvr>
    <a:masterClrMapping/>
  </p:clrMapOvr>
  <p:transition advTm="229546">
    <p:fad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Distribution et mode de paiement</a:t>
            </a:r>
          </a:p>
        </p:txBody>
      </p:sp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FR" b="1" dirty="0" smtClean="0"/>
              <a:t>La distribution </a:t>
            </a:r>
            <a:r>
              <a:rPr lang="fr-FR" dirty="0" smtClean="0"/>
              <a:t>: </a:t>
            </a:r>
          </a:p>
          <a:p>
            <a:pPr lvl="1">
              <a:buClr>
                <a:srgbClr val="99CCCC"/>
              </a:buClr>
            </a:pPr>
            <a:r>
              <a:rPr lang="fr-FR" dirty="0" smtClean="0"/>
              <a:t>Borne (</a:t>
            </a:r>
            <a:r>
              <a:rPr lang="en-US" dirty="0" smtClean="0"/>
              <a:t>caractéristiques variables suivant les besoins)</a:t>
            </a:r>
          </a:p>
          <a:p>
            <a:pPr lvl="2">
              <a:buClr>
                <a:srgbClr val="006666"/>
              </a:buClr>
            </a:pPr>
            <a:r>
              <a:rPr lang="en-US" dirty="0" smtClean="0"/>
              <a:t>Distributeur simple ou </a:t>
            </a:r>
            <a:r>
              <a:rPr lang="fr-FR" dirty="0" smtClean="0"/>
              <a:t>double face, mono ou double pistolet…</a:t>
            </a:r>
          </a:p>
          <a:p>
            <a:pPr lvl="2">
              <a:buClr>
                <a:srgbClr val="006666"/>
              </a:buClr>
            </a:pPr>
            <a:endParaRPr lang="fr-FR" dirty="0" smtClean="0"/>
          </a:p>
          <a:p>
            <a:pPr lvl="1">
              <a:buClr>
                <a:srgbClr val="99CCCC"/>
              </a:buClr>
            </a:pPr>
            <a:r>
              <a:rPr lang="fr-FR" dirty="0" smtClean="0"/>
              <a:t>Sécurité :</a:t>
            </a:r>
          </a:p>
          <a:p>
            <a:pPr lvl="2">
              <a:buClr>
                <a:srgbClr val="006666"/>
              </a:buClr>
            </a:pPr>
            <a:r>
              <a:rPr lang="fr-FR" dirty="0" smtClean="0"/>
              <a:t>Pression de remplissage atteinte dans le réservoir </a:t>
            </a:r>
            <a:r>
              <a:rPr lang="fr-FR" dirty="0" smtClean="0">
                <a:sym typeface="Wingdings" pitchFamily="2" charset="2"/>
              </a:rPr>
              <a:t> </a:t>
            </a:r>
            <a:r>
              <a:rPr lang="en-US" dirty="0" smtClean="0"/>
              <a:t>ravitaillement en gaz interrompu </a:t>
            </a:r>
          </a:p>
          <a:p>
            <a:pPr lvl="2">
              <a:buClr>
                <a:srgbClr val="006666"/>
              </a:buClr>
            </a:pPr>
            <a:r>
              <a:rPr lang="fr-FR" dirty="0" smtClean="0"/>
              <a:t>Fonction permettant d’éviter une surpression en cas de variation de la température ambiante</a:t>
            </a:r>
          </a:p>
          <a:p>
            <a:endParaRPr lang="fr-FR" dirty="0" smtClean="0"/>
          </a:p>
          <a:p>
            <a:r>
              <a:rPr lang="fr-FR" b="1" dirty="0" smtClean="0"/>
              <a:t>Le paiement </a:t>
            </a:r>
            <a:r>
              <a:rPr lang="fr-FR" dirty="0" smtClean="0"/>
              <a:t>: </a:t>
            </a:r>
          </a:p>
          <a:p>
            <a:pPr lvl="1">
              <a:buClr>
                <a:srgbClr val="99CCCC"/>
              </a:buClr>
            </a:pPr>
            <a:r>
              <a:rPr lang="fr-FR" dirty="0" smtClean="0"/>
              <a:t>Borne </a:t>
            </a:r>
            <a:r>
              <a:rPr lang="fr-FR" dirty="0" smtClean="0">
                <a:sym typeface="Wingdings" pitchFamily="2" charset="2"/>
              </a:rPr>
              <a:t> </a:t>
            </a:r>
            <a:r>
              <a:rPr lang="fr-FR" dirty="0" smtClean="0"/>
              <a:t>système de badge </a:t>
            </a:r>
          </a:p>
          <a:p>
            <a:pPr marL="457200" lvl="1" indent="0">
              <a:buClr>
                <a:srgbClr val="99CCCC"/>
              </a:buClr>
              <a:buNone/>
            </a:pPr>
            <a:r>
              <a:rPr lang="fr-FR" dirty="0" smtClean="0"/>
              <a:t>	ou de carte bancaire</a:t>
            </a:r>
          </a:p>
          <a:p>
            <a:pPr lvl="1">
              <a:buClr>
                <a:srgbClr val="99CCCC"/>
              </a:buClr>
            </a:pPr>
            <a:r>
              <a:rPr lang="fr-FR" dirty="0" smtClean="0"/>
              <a:t>Facturation au kilo ou au </a:t>
            </a:r>
            <a:r>
              <a:rPr lang="en-US" dirty="0"/>
              <a:t>m</a:t>
            </a:r>
            <a:r>
              <a:rPr lang="en-US" baseline="30000" dirty="0"/>
              <a:t>3 </a:t>
            </a:r>
            <a:endParaRPr lang="en-US" baseline="30000" dirty="0" smtClean="0"/>
          </a:p>
          <a:p>
            <a:pPr lvl="1">
              <a:buClr>
                <a:srgbClr val="99CCCC"/>
              </a:buClr>
            </a:pPr>
            <a:r>
              <a:rPr lang="fr-FR" dirty="0" smtClean="0"/>
              <a:t>Système de comptage volumétrique</a:t>
            </a:r>
          </a:p>
          <a:p>
            <a:pPr marL="457200" lvl="1" indent="0">
              <a:buClr>
                <a:srgbClr val="99CCCC"/>
              </a:buClr>
              <a:buNone/>
            </a:pPr>
            <a:r>
              <a:rPr lang="fr-FR" dirty="0" smtClean="0"/>
              <a:t>    ou débitmètre</a:t>
            </a:r>
          </a:p>
          <a:p>
            <a:endParaRPr lang="fr-FR" dirty="0" smtClean="0"/>
          </a:p>
        </p:txBody>
      </p:sp>
      <p:sp>
        <p:nvSpPr>
          <p:cNvPr id="14" name="ZoneTexte 13"/>
          <p:cNvSpPr txBox="1"/>
          <p:nvPr/>
        </p:nvSpPr>
        <p:spPr>
          <a:xfrm>
            <a:off x="2733204" y="6604000"/>
            <a:ext cx="3219450" cy="2540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fr-FR" sz="1000" dirty="0">
                <a:solidFill>
                  <a:srgbClr val="000000"/>
                </a:solidFill>
              </a:rPr>
              <a:t>Sources: </a:t>
            </a:r>
            <a:r>
              <a:rPr lang="fr-FR" sz="1000" dirty="0" err="1" smtClean="0">
                <a:solidFill>
                  <a:srgbClr val="000000"/>
                </a:solidFill>
              </a:rPr>
              <a:t>GrDF</a:t>
            </a:r>
            <a:endParaRPr lang="fr-FR" sz="1000" dirty="0">
              <a:solidFill>
                <a:srgbClr val="000000"/>
              </a:solidFill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7425679" y="5229200"/>
            <a:ext cx="171832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 smtClean="0">
                <a:solidFill>
                  <a:srgbClr val="002060"/>
                </a:solidFill>
              </a:rPr>
              <a:t>Station GNV </a:t>
            </a:r>
          </a:p>
          <a:p>
            <a:r>
              <a:rPr lang="fr-FR" sz="1200" dirty="0" smtClean="0">
                <a:solidFill>
                  <a:srgbClr val="002060"/>
                </a:solidFill>
              </a:rPr>
              <a:t>de </a:t>
            </a:r>
            <a:r>
              <a:rPr lang="fr-FR" sz="1200" dirty="0" err="1" smtClean="0">
                <a:solidFill>
                  <a:srgbClr val="002060"/>
                </a:solidFill>
              </a:rPr>
              <a:t>Semardel</a:t>
            </a:r>
            <a:r>
              <a:rPr lang="fr-FR" sz="1200" dirty="0" smtClean="0">
                <a:solidFill>
                  <a:srgbClr val="002060"/>
                </a:solidFill>
              </a:rPr>
              <a:t>,</a:t>
            </a:r>
          </a:p>
          <a:p>
            <a:r>
              <a:rPr lang="fr-FR" sz="1200" dirty="0">
                <a:solidFill>
                  <a:srgbClr val="002060"/>
                </a:solidFill>
              </a:rPr>
              <a:t>s</a:t>
            </a:r>
            <a:r>
              <a:rPr lang="fr-FR" sz="1200" dirty="0" smtClean="0">
                <a:solidFill>
                  <a:srgbClr val="002060"/>
                </a:solidFill>
              </a:rPr>
              <a:t>ystème de badge,</a:t>
            </a:r>
          </a:p>
          <a:p>
            <a:r>
              <a:rPr lang="fr-FR" sz="1200" dirty="0">
                <a:solidFill>
                  <a:srgbClr val="002060"/>
                </a:solidFill>
              </a:rPr>
              <a:t>f</a:t>
            </a:r>
            <a:r>
              <a:rPr lang="fr-FR" sz="1200" dirty="0" smtClean="0">
                <a:solidFill>
                  <a:srgbClr val="002060"/>
                </a:solidFill>
              </a:rPr>
              <a:t>acturation au kilo</a:t>
            </a:r>
            <a:endParaRPr lang="en-US" sz="1200" dirty="0">
              <a:solidFill>
                <a:srgbClr val="002060"/>
              </a:solidFill>
            </a:endParaRPr>
          </a:p>
        </p:txBody>
      </p:sp>
      <p:pic>
        <p:nvPicPr>
          <p:cNvPr id="5" name="Picture 2" descr="C:\Users\Manon\Desktop\Photos VERT LE GRAND 6-11\IMG_7992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5610750" y="3356992"/>
            <a:ext cx="1814929" cy="298669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custDataLst>
      <p:tags r:id="rId1"/>
    </p:custDataLst>
    <p:extLst>
      <p:ext uri="{BB962C8B-B14F-4D97-AF65-F5344CB8AC3E}">
        <p14:creationId xmlns="" xmlns:p14="http://schemas.microsoft.com/office/powerpoint/2010/main" val="301789649"/>
      </p:ext>
    </p:extLst>
  </p:cSld>
  <p:clrMapOvr>
    <a:masterClrMapping/>
  </p:clrMapOvr>
  <p:transition advTm="229546">
    <p:fade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u texte 7"/>
          <p:cNvSpPr>
            <a:spLocks noGrp="1"/>
          </p:cNvSpPr>
          <p:nvPr>
            <p:ph type="body" sz="half" idx="1"/>
          </p:nvPr>
        </p:nvSpPr>
        <p:spPr>
          <a:xfrm>
            <a:off x="467544" y="1052736"/>
            <a:ext cx="4680520" cy="5051226"/>
          </a:xfrm>
        </p:spPr>
        <p:txBody>
          <a:bodyPr>
            <a:normAutofit/>
          </a:bodyPr>
          <a:lstStyle/>
          <a:p>
            <a:pPr>
              <a:buClr>
                <a:srgbClr val="006666"/>
              </a:buClr>
            </a:pPr>
            <a:r>
              <a:rPr lang="fr-FR" b="1" dirty="0"/>
              <a:t>Station privée </a:t>
            </a:r>
            <a:r>
              <a:rPr lang="fr-FR" dirty="0"/>
              <a:t>: </a:t>
            </a:r>
          </a:p>
          <a:p>
            <a:pPr lvl="1">
              <a:buClr>
                <a:srgbClr val="99CCCC"/>
              </a:buClr>
            </a:pPr>
            <a:r>
              <a:rPr lang="fr-FR" dirty="0"/>
              <a:t>Réservée à l’usage exclusif d’un client </a:t>
            </a:r>
          </a:p>
          <a:p>
            <a:pPr lvl="2">
              <a:buClr>
                <a:srgbClr val="006666"/>
              </a:buClr>
            </a:pPr>
            <a:r>
              <a:rPr lang="fr-FR" dirty="0"/>
              <a:t>Entreprises ou collectivités </a:t>
            </a:r>
            <a:endParaRPr lang="fr-FR" dirty="0" smtClean="0"/>
          </a:p>
          <a:p>
            <a:pPr lvl="2">
              <a:buClr>
                <a:srgbClr val="006666"/>
              </a:buClr>
            </a:pPr>
            <a:endParaRPr lang="fr-FR" sz="1600" dirty="0"/>
          </a:p>
          <a:p>
            <a:pPr>
              <a:buClr>
                <a:srgbClr val="006666"/>
              </a:buClr>
            </a:pPr>
            <a:r>
              <a:rPr lang="fr-FR" b="1" dirty="0"/>
              <a:t>Station multi-clients ou station ouverte </a:t>
            </a:r>
            <a:r>
              <a:rPr lang="fr-FR" dirty="0"/>
              <a:t>: </a:t>
            </a:r>
          </a:p>
          <a:p>
            <a:pPr lvl="1">
              <a:buClr>
                <a:srgbClr val="99CCCC"/>
              </a:buClr>
            </a:pPr>
            <a:r>
              <a:rPr lang="fr-FR" dirty="0"/>
              <a:t>Réservée aux détenteurs d’un badge </a:t>
            </a:r>
            <a:r>
              <a:rPr lang="fr-FR" dirty="0" smtClean="0"/>
              <a:t>ou </a:t>
            </a:r>
            <a:r>
              <a:rPr lang="fr-FR" dirty="0"/>
              <a:t>d’un compte </a:t>
            </a:r>
            <a:r>
              <a:rPr lang="fr-FR" dirty="0" smtClean="0"/>
              <a:t>client</a:t>
            </a:r>
          </a:p>
          <a:p>
            <a:pPr lvl="1">
              <a:buClr>
                <a:srgbClr val="99CCCC"/>
              </a:buClr>
            </a:pPr>
            <a:endParaRPr lang="fr-FR" dirty="0"/>
          </a:p>
          <a:p>
            <a:pPr>
              <a:buClr>
                <a:srgbClr val="006666"/>
              </a:buClr>
            </a:pPr>
            <a:r>
              <a:rPr lang="fr-FR" b="1" dirty="0"/>
              <a:t>Station publique </a:t>
            </a:r>
            <a:r>
              <a:rPr lang="fr-FR" dirty="0"/>
              <a:t>:</a:t>
            </a:r>
          </a:p>
          <a:p>
            <a:pPr lvl="1">
              <a:buClr>
                <a:srgbClr val="99CCCC"/>
              </a:buClr>
            </a:pPr>
            <a:r>
              <a:rPr lang="fr-FR" dirty="0"/>
              <a:t>Accessible à tous, sans badge </a:t>
            </a:r>
          </a:p>
          <a:p>
            <a:pPr lvl="1">
              <a:buClr>
                <a:srgbClr val="99CCCC"/>
              </a:buClr>
            </a:pPr>
            <a:r>
              <a:rPr lang="fr-FR" dirty="0"/>
              <a:t>Station de carburant classique :</a:t>
            </a:r>
          </a:p>
          <a:p>
            <a:pPr lvl="2">
              <a:buClr>
                <a:srgbClr val="006666"/>
              </a:buClr>
            </a:pPr>
            <a:r>
              <a:rPr lang="fr-FR" dirty="0"/>
              <a:t>Avec carte bancaire </a:t>
            </a:r>
          </a:p>
          <a:p>
            <a:pPr lvl="2">
              <a:buClr>
                <a:srgbClr val="006666"/>
              </a:buClr>
            </a:pPr>
            <a:r>
              <a:rPr lang="fr-FR" dirty="0"/>
              <a:t>Avec un contrat d’approvisionnement </a:t>
            </a:r>
          </a:p>
          <a:p>
            <a:pPr marL="914400" lvl="2" indent="0">
              <a:buClr>
                <a:srgbClr val="006666"/>
              </a:buClr>
              <a:buNone/>
            </a:pPr>
            <a:r>
              <a:rPr lang="fr-FR" dirty="0"/>
              <a:t>    et paiement sur </a:t>
            </a:r>
            <a:r>
              <a:rPr lang="fr-FR" dirty="0" smtClean="0"/>
              <a:t>facture</a:t>
            </a:r>
            <a:endParaRPr lang="fr-FR" dirty="0"/>
          </a:p>
        </p:txBody>
      </p:sp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Accès privé ou public?</a:t>
            </a:r>
            <a:endParaRPr lang="fr-FR" dirty="0" smtClean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2496446"/>
            <a:ext cx="3240360" cy="215669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10" name="ZoneTexte 9"/>
          <p:cNvSpPr txBox="1"/>
          <p:nvPr/>
        </p:nvSpPr>
        <p:spPr>
          <a:xfrm>
            <a:off x="2733204" y="6604000"/>
            <a:ext cx="3219450" cy="2540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fr-FR" sz="1000" dirty="0">
                <a:solidFill>
                  <a:srgbClr val="000000"/>
                </a:solidFill>
              </a:rPr>
              <a:t>Sources: </a:t>
            </a:r>
            <a:r>
              <a:rPr lang="fr-FR" sz="1000" dirty="0" err="1" smtClean="0">
                <a:solidFill>
                  <a:srgbClr val="000000"/>
                </a:solidFill>
              </a:rPr>
              <a:t>GrDF</a:t>
            </a:r>
            <a:endParaRPr lang="fr-FR" sz="1000" dirty="0">
              <a:solidFill>
                <a:srgbClr val="000000"/>
              </a:solidFill>
            </a:endParaRPr>
          </a:p>
        </p:txBody>
      </p:sp>
      <p:sp>
        <p:nvSpPr>
          <p:cNvPr id="2" name="AutoShape 2" descr="Station DEFA avec TOTEM Prix Carburants dont GNV 1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" name="AutoShape 4" descr="Station DEFA avec TOTEM Prix Carburants dont GNV 1.jp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" name="AutoShape 6" descr="Station DEFA avec TOTEM Prix Carburants dont GNV 1.jpg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031" name="Picture 7" descr="C:\Users\Manon\Downloads\Station DEFA avec TOTEM Prix Carburants dont GNV 1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4869160"/>
            <a:ext cx="3240361" cy="185240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DSC01179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160339"/>
            <a:ext cx="3240360" cy="211723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EEECE1"/>
                  </a:outerShdw>
                </a:effectLst>
              </a14:hiddenEffects>
            </a:ext>
          </a:extLst>
        </p:spPr>
      </p:pic>
    </p:spTree>
    <p:custDataLst>
      <p:tags r:id="rId1"/>
    </p:custDataLst>
    <p:extLst>
      <p:ext uri="{BB962C8B-B14F-4D97-AF65-F5344CB8AC3E}">
        <p14:creationId xmlns="" xmlns:p14="http://schemas.microsoft.com/office/powerpoint/2010/main" val="3863609203"/>
      </p:ext>
    </p:extLst>
  </p:cSld>
  <p:clrMapOvr>
    <a:masterClrMapping/>
  </p:clrMapOvr>
  <p:transition advTm="229546">
    <p:fade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Remplissage lent ou rapide?</a:t>
            </a:r>
            <a:endParaRPr lang="fr-FR" dirty="0" smtClean="0"/>
          </a:p>
        </p:txBody>
      </p:sp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611560" y="980728"/>
            <a:ext cx="7992888" cy="5184576"/>
          </a:xfrm>
        </p:spPr>
        <p:txBody>
          <a:bodyPr>
            <a:normAutofit fontScale="92500" lnSpcReduction="10000"/>
          </a:bodyPr>
          <a:lstStyle/>
          <a:p>
            <a:pPr>
              <a:buClr>
                <a:srgbClr val="006666"/>
              </a:buClr>
            </a:pPr>
            <a:r>
              <a:rPr lang="fr-FR" sz="1900" b="1" dirty="0" smtClean="0"/>
              <a:t>Lent :</a:t>
            </a:r>
          </a:p>
          <a:p>
            <a:pPr lvl="1">
              <a:buClr>
                <a:srgbClr val="99CCCC"/>
              </a:buClr>
            </a:pPr>
            <a:r>
              <a:rPr lang="fr-FR" sz="1700" dirty="0" smtClean="0"/>
              <a:t>Remplissage « à la place » (nécessite des places de stationnement)</a:t>
            </a:r>
          </a:p>
          <a:p>
            <a:pPr lvl="1">
              <a:buClr>
                <a:srgbClr val="99CCCC"/>
              </a:buClr>
            </a:pPr>
            <a:r>
              <a:rPr lang="fr-FR" sz="1700" dirty="0" smtClean="0"/>
              <a:t>Plusieurs heures (souvent de nuit)</a:t>
            </a:r>
          </a:p>
          <a:p>
            <a:pPr lvl="1">
              <a:buClr>
                <a:srgbClr val="99CCCC"/>
              </a:buClr>
            </a:pPr>
            <a:r>
              <a:rPr lang="fr-FR" sz="1700" dirty="0" smtClean="0"/>
              <a:t>Sans stockage</a:t>
            </a:r>
          </a:p>
          <a:p>
            <a:pPr lvl="1">
              <a:buClr>
                <a:srgbClr val="99CCCC"/>
              </a:buClr>
            </a:pPr>
            <a:r>
              <a:rPr lang="fr-FR" sz="1700" dirty="0" smtClean="0"/>
              <a:t>Sans personnel</a:t>
            </a:r>
          </a:p>
          <a:p>
            <a:pPr lvl="1">
              <a:buClr>
                <a:srgbClr val="99CCCC"/>
              </a:buClr>
            </a:pPr>
            <a:r>
              <a:rPr lang="fr-FR" sz="1700" dirty="0" smtClean="0"/>
              <a:t>Plusieurs véhicules alimentés simultanément</a:t>
            </a:r>
          </a:p>
          <a:p>
            <a:pPr lvl="1">
              <a:buClr>
                <a:srgbClr val="99CCCC"/>
              </a:buClr>
            </a:pPr>
            <a:r>
              <a:rPr lang="fr-FR" sz="1700" dirty="0" smtClean="0"/>
              <a:t>Distribution privée</a:t>
            </a:r>
            <a:endParaRPr lang="fr-FR" dirty="0" smtClean="0"/>
          </a:p>
          <a:p>
            <a:pPr lvl="1">
              <a:buClr>
                <a:srgbClr val="99CCCC"/>
              </a:buClr>
            </a:pPr>
            <a:endParaRPr lang="fr-FR" dirty="0" smtClean="0"/>
          </a:p>
          <a:p>
            <a:pPr>
              <a:buClr>
                <a:srgbClr val="006666"/>
              </a:buClr>
            </a:pPr>
            <a:r>
              <a:rPr lang="fr-FR" sz="1900" b="1" dirty="0" smtClean="0"/>
              <a:t>Rapide :</a:t>
            </a:r>
          </a:p>
          <a:p>
            <a:pPr lvl="1">
              <a:buClr>
                <a:srgbClr val="99CCCC"/>
              </a:buClr>
            </a:pPr>
            <a:r>
              <a:rPr lang="fr-FR" sz="1700" dirty="0" smtClean="0"/>
              <a:t>Stockage à 250 bars ou plus</a:t>
            </a:r>
          </a:p>
          <a:p>
            <a:pPr lvl="1">
              <a:buClr>
                <a:srgbClr val="99CCCC"/>
              </a:buClr>
            </a:pPr>
            <a:r>
              <a:rPr lang="fr-FR" sz="1700" dirty="0" smtClean="0"/>
              <a:t>Remplissage en 2 à 3 minutes</a:t>
            </a:r>
          </a:p>
          <a:p>
            <a:pPr lvl="1">
              <a:buClr>
                <a:srgbClr val="99CCCC"/>
              </a:buClr>
            </a:pPr>
            <a:r>
              <a:rPr lang="fr-FR" sz="1700" dirty="0" smtClean="0"/>
              <a:t>Adapté aux stations publiques</a:t>
            </a:r>
          </a:p>
          <a:p>
            <a:pPr lvl="1">
              <a:buClr>
                <a:srgbClr val="99CCCC"/>
              </a:buClr>
            </a:pPr>
            <a:endParaRPr lang="fr-FR" sz="1200" b="1" dirty="0" smtClean="0"/>
          </a:p>
          <a:p>
            <a:pPr lvl="1">
              <a:buClr>
                <a:srgbClr val="99CCCC"/>
              </a:buClr>
            </a:pPr>
            <a:endParaRPr lang="fr-FR" sz="1200" b="1" dirty="0" smtClean="0"/>
          </a:p>
          <a:p>
            <a:pPr>
              <a:buClr>
                <a:srgbClr val="006666"/>
              </a:buClr>
            </a:pPr>
            <a:r>
              <a:rPr lang="fr-FR" sz="1900" b="1" dirty="0" smtClean="0"/>
              <a:t>Les stations mixtes : </a:t>
            </a:r>
          </a:p>
          <a:p>
            <a:pPr lvl="1">
              <a:buClr>
                <a:srgbClr val="99CCCC"/>
              </a:buClr>
            </a:pPr>
            <a:r>
              <a:rPr lang="fr-FR" sz="1700" dirty="0" smtClean="0"/>
              <a:t>Le plein peut se faire de deux façons:</a:t>
            </a:r>
          </a:p>
          <a:p>
            <a:pPr lvl="2">
              <a:buClr>
                <a:srgbClr val="006666"/>
              </a:buClr>
            </a:pPr>
            <a:r>
              <a:rPr lang="fr-FR" sz="1500" dirty="0" smtClean="0"/>
              <a:t>Rapide pour VL et BOM</a:t>
            </a:r>
          </a:p>
          <a:p>
            <a:pPr lvl="2">
              <a:buClr>
                <a:srgbClr val="006666"/>
              </a:buClr>
            </a:pPr>
            <a:r>
              <a:rPr lang="fr-FR" sz="1500" dirty="0" smtClean="0"/>
              <a:t>Lent pour les bus</a:t>
            </a:r>
            <a:r>
              <a:rPr lang="fr-FR" sz="1500" b="1" dirty="0" smtClean="0"/>
              <a:t>        </a:t>
            </a:r>
            <a:endParaRPr lang="fr-FR" sz="1500" dirty="0" smtClean="0"/>
          </a:p>
          <a:p>
            <a:endParaRPr lang="fr-FR" dirty="0" smtClean="0"/>
          </a:p>
        </p:txBody>
      </p:sp>
      <p:pic>
        <p:nvPicPr>
          <p:cNvPr id="3074" name="Picture 2" descr="C:\Users\Manon\Desktop\Stage Total ATEE\photos semardel\Photos station GNV Semardel\DSCN2838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40085" y="3176972"/>
            <a:ext cx="3696411" cy="277230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ZoneTexte 6"/>
          <p:cNvSpPr txBox="1"/>
          <p:nvPr/>
        </p:nvSpPr>
        <p:spPr>
          <a:xfrm>
            <a:off x="5183348" y="5949280"/>
            <a:ext cx="381642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200" dirty="0" smtClean="0">
                <a:solidFill>
                  <a:srgbClr val="002060"/>
                </a:solidFill>
              </a:rPr>
              <a:t>Station de remplissage rapide, </a:t>
            </a:r>
            <a:r>
              <a:rPr lang="fr-FR" sz="1200" dirty="0" err="1" smtClean="0">
                <a:solidFill>
                  <a:srgbClr val="002060"/>
                </a:solidFill>
              </a:rPr>
              <a:t>Semardel</a:t>
            </a:r>
            <a:endParaRPr lang="en-US" sz="1200" dirty="0">
              <a:solidFill>
                <a:srgbClr val="002060"/>
              </a:solidFill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2733204" y="6604000"/>
            <a:ext cx="3219450" cy="2540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fr-FR" sz="1000" dirty="0">
                <a:solidFill>
                  <a:srgbClr val="000000"/>
                </a:solidFill>
              </a:rPr>
              <a:t>Sources: </a:t>
            </a:r>
            <a:r>
              <a:rPr lang="fr-FR" sz="1000" dirty="0" err="1" smtClean="0">
                <a:solidFill>
                  <a:srgbClr val="000000"/>
                </a:solidFill>
              </a:rPr>
              <a:t>GrDF</a:t>
            </a:r>
            <a:endParaRPr lang="fr-FR" sz="1000" dirty="0">
              <a:solidFill>
                <a:srgbClr val="000000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="" xmlns:p14="http://schemas.microsoft.com/office/powerpoint/2010/main" val="1226513478"/>
      </p:ext>
    </p:extLst>
  </p:cSld>
  <p:clrMapOvr>
    <a:masterClrMapping/>
  </p:clrMapOvr>
  <p:transition advTm="229546">
    <p:fade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Une large gamme de </a:t>
            </a:r>
            <a:r>
              <a:rPr lang="fr-FR" dirty="0"/>
              <a:t>stations</a:t>
            </a:r>
          </a:p>
        </p:txBody>
      </p:sp>
      <p:sp>
        <p:nvSpPr>
          <p:cNvPr id="10" name="ZoneTexte 9"/>
          <p:cNvSpPr txBox="1"/>
          <p:nvPr/>
        </p:nvSpPr>
        <p:spPr>
          <a:xfrm>
            <a:off x="2699792" y="6604000"/>
            <a:ext cx="3219450" cy="2540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fr-FR" sz="1050" dirty="0">
                <a:solidFill>
                  <a:srgbClr val="000000"/>
                </a:solidFill>
                <a:latin typeface="Arial" charset="0"/>
              </a:rPr>
              <a:t>Sources: </a:t>
            </a:r>
            <a:r>
              <a:rPr lang="fr-FR" sz="1050" dirty="0" err="1" smtClean="0">
                <a:solidFill>
                  <a:srgbClr val="000000"/>
                </a:solidFill>
                <a:latin typeface="Arial" charset="0"/>
              </a:rPr>
              <a:t>GrDF</a:t>
            </a:r>
            <a:r>
              <a:rPr lang="fr-FR" sz="1050" dirty="0" smtClean="0">
                <a:solidFill>
                  <a:srgbClr val="000000"/>
                </a:solidFill>
                <a:latin typeface="Arial" charset="0"/>
              </a:rPr>
              <a:t> et catalogue de fournisseurs</a:t>
            </a:r>
            <a:endParaRPr lang="fr-FR" sz="1050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4" name="Espace réservé du contenu 3"/>
          <p:cNvSpPr>
            <a:spLocks noGrp="1"/>
          </p:cNvSpPr>
          <p:nvPr>
            <p:ph idx="1"/>
          </p:nvPr>
        </p:nvSpPr>
        <p:spPr>
          <a:xfrm>
            <a:off x="651955" y="980728"/>
            <a:ext cx="6512333" cy="5184576"/>
          </a:xfrm>
        </p:spPr>
        <p:txBody>
          <a:bodyPr/>
          <a:lstStyle/>
          <a:p>
            <a:pPr lvl="0">
              <a:buClr>
                <a:srgbClr val="006666"/>
              </a:buClr>
            </a:pPr>
            <a:r>
              <a:rPr lang="fr-FR" sz="1600" b="1" dirty="0"/>
              <a:t>La gamme de taille de station est très large et les coûts d’investissement par conséquent très </a:t>
            </a:r>
            <a:r>
              <a:rPr lang="fr-FR" sz="1600" b="1" dirty="0" smtClean="0"/>
              <a:t>variables</a:t>
            </a:r>
            <a:endParaRPr lang="fr-FR" sz="1400" dirty="0"/>
          </a:p>
          <a:p>
            <a:pPr marL="457200" lvl="1" indent="0" algn="just">
              <a:buClr>
                <a:srgbClr val="99CCCC"/>
              </a:buClr>
              <a:buNone/>
            </a:pPr>
            <a:endParaRPr lang="fr-FR" sz="1400" dirty="0" smtClean="0"/>
          </a:p>
          <a:p>
            <a:pPr lvl="1">
              <a:buClr>
                <a:srgbClr val="99CCCC"/>
              </a:buClr>
            </a:pPr>
            <a:r>
              <a:rPr lang="fr-FR" sz="1400" dirty="0" smtClean="0"/>
              <a:t>De </a:t>
            </a:r>
            <a:r>
              <a:rPr lang="fr-FR" sz="1400" b="1" dirty="0"/>
              <a:t>3 000 € </a:t>
            </a:r>
            <a:r>
              <a:rPr lang="fr-FR" sz="1400" b="1" dirty="0" smtClean="0"/>
              <a:t>à </a:t>
            </a:r>
            <a:r>
              <a:rPr lang="fr-FR" sz="1400" b="1" dirty="0"/>
              <a:t>18 000 </a:t>
            </a:r>
            <a:r>
              <a:rPr lang="fr-FR" sz="1400" b="1" dirty="0" smtClean="0"/>
              <a:t>€</a:t>
            </a:r>
            <a:endParaRPr lang="fr-FR" sz="1400" b="1" dirty="0"/>
          </a:p>
          <a:p>
            <a:pPr lvl="2">
              <a:buClr>
                <a:srgbClr val="006666"/>
              </a:buClr>
            </a:pPr>
            <a:r>
              <a:rPr lang="fr-FR" sz="1400" b="1" dirty="0" smtClean="0">
                <a:sym typeface="Wingdings" pitchFamily="2" charset="2"/>
              </a:rPr>
              <a:t>P</a:t>
            </a:r>
            <a:r>
              <a:rPr lang="fr-FR" sz="1400" b="1" dirty="0" smtClean="0"/>
              <a:t>etites </a:t>
            </a:r>
            <a:r>
              <a:rPr lang="fr-FR" sz="1400" b="1" dirty="0"/>
              <a:t>stations </a:t>
            </a:r>
            <a:r>
              <a:rPr lang="fr-FR" sz="1400" dirty="0"/>
              <a:t>(anciennement compresseur à domicile) </a:t>
            </a:r>
            <a:r>
              <a:rPr lang="fr-FR" sz="1400" dirty="0" smtClean="0"/>
              <a:t>procurant </a:t>
            </a:r>
            <a:r>
              <a:rPr lang="fr-FR" sz="1400" dirty="0"/>
              <a:t>un débit compris entre </a:t>
            </a:r>
            <a:r>
              <a:rPr lang="fr-FR" sz="1400" b="1" dirty="0"/>
              <a:t>1,5 </a:t>
            </a:r>
            <a:r>
              <a:rPr lang="en-US" b="1" dirty="0"/>
              <a:t>m</a:t>
            </a:r>
            <a:r>
              <a:rPr lang="en-US" b="1" baseline="30000" dirty="0"/>
              <a:t>3</a:t>
            </a:r>
            <a:r>
              <a:rPr lang="en-US" baseline="30000" dirty="0"/>
              <a:t> </a:t>
            </a:r>
            <a:r>
              <a:rPr lang="fr-FR" sz="1400" b="1" dirty="0" smtClean="0"/>
              <a:t>/</a:t>
            </a:r>
            <a:r>
              <a:rPr lang="fr-FR" sz="1400" b="1" dirty="0"/>
              <a:t>h </a:t>
            </a:r>
            <a:endParaRPr lang="fr-FR" sz="1400" b="1" dirty="0" smtClean="0"/>
          </a:p>
          <a:p>
            <a:pPr marL="914400" lvl="2" indent="0">
              <a:buClr>
                <a:srgbClr val="006666"/>
              </a:buClr>
              <a:buNone/>
            </a:pPr>
            <a:r>
              <a:rPr lang="fr-FR" b="1" dirty="0" smtClean="0"/>
              <a:t>    </a:t>
            </a:r>
            <a:r>
              <a:rPr lang="fr-FR" sz="1400" b="1" dirty="0" smtClean="0"/>
              <a:t>et 13,5 </a:t>
            </a:r>
            <a:r>
              <a:rPr lang="en-US" b="1" dirty="0"/>
              <a:t>m</a:t>
            </a:r>
            <a:r>
              <a:rPr lang="en-US" b="1" baseline="30000" dirty="0"/>
              <a:t>3</a:t>
            </a:r>
            <a:r>
              <a:rPr lang="en-US" baseline="30000" dirty="0"/>
              <a:t> </a:t>
            </a:r>
            <a:r>
              <a:rPr lang="fr-FR" sz="1400" b="1" dirty="0" smtClean="0"/>
              <a:t>/h</a:t>
            </a:r>
            <a:r>
              <a:rPr lang="fr-FR" sz="1400" dirty="0" smtClean="0"/>
              <a:t> </a:t>
            </a:r>
            <a:r>
              <a:rPr lang="fr-FR" sz="1400" dirty="0"/>
              <a:t>(solutions pour 1 à 15 véhicules)</a:t>
            </a:r>
          </a:p>
          <a:p>
            <a:pPr lvl="1">
              <a:buClr>
                <a:srgbClr val="99CCCC"/>
              </a:buClr>
            </a:pPr>
            <a:endParaRPr lang="fr-FR" sz="1400" dirty="0"/>
          </a:p>
          <a:p>
            <a:pPr lvl="1">
              <a:buClr>
                <a:srgbClr val="99CCCC"/>
              </a:buClr>
            </a:pPr>
            <a:r>
              <a:rPr lang="fr-FR" sz="1400" dirty="0"/>
              <a:t>De </a:t>
            </a:r>
            <a:r>
              <a:rPr lang="fr-FR" sz="1400" b="1" dirty="0" smtClean="0"/>
              <a:t>40 000 </a:t>
            </a:r>
            <a:r>
              <a:rPr lang="fr-FR" sz="1400" b="1" dirty="0"/>
              <a:t>€ à </a:t>
            </a:r>
            <a:r>
              <a:rPr lang="fr-FR" sz="1400" b="1" dirty="0" smtClean="0"/>
              <a:t>300 </a:t>
            </a:r>
            <a:r>
              <a:rPr lang="fr-FR" sz="1400" b="1" dirty="0"/>
              <a:t>000 €</a:t>
            </a:r>
            <a:endParaRPr lang="fr-FR" sz="1400" dirty="0"/>
          </a:p>
          <a:p>
            <a:pPr lvl="2">
              <a:buClr>
                <a:srgbClr val="006666"/>
              </a:buClr>
            </a:pPr>
            <a:r>
              <a:rPr lang="fr-FR" sz="1400" b="1" dirty="0" smtClean="0">
                <a:sym typeface="Wingdings" pitchFamily="2" charset="2"/>
              </a:rPr>
              <a:t>S</a:t>
            </a:r>
            <a:r>
              <a:rPr lang="fr-FR" sz="1400" b="1" dirty="0" smtClean="0"/>
              <a:t>tations </a:t>
            </a:r>
            <a:r>
              <a:rPr lang="fr-FR" sz="1400" b="1" dirty="0"/>
              <a:t>« sur </a:t>
            </a:r>
            <a:r>
              <a:rPr lang="fr-FR" sz="1400" b="1" dirty="0" smtClean="0"/>
              <a:t>mesure » </a:t>
            </a:r>
            <a:r>
              <a:rPr lang="fr-FR" sz="1400" dirty="0" smtClean="0"/>
              <a:t>alimentant </a:t>
            </a:r>
            <a:r>
              <a:rPr lang="fr-FR" sz="1400" dirty="0"/>
              <a:t>des </a:t>
            </a:r>
            <a:r>
              <a:rPr lang="fr-FR" sz="1400" u="sng" dirty="0"/>
              <a:t>véhicules </a:t>
            </a:r>
            <a:r>
              <a:rPr lang="fr-FR" sz="1400" u="sng" dirty="0" smtClean="0"/>
              <a:t>légers </a:t>
            </a:r>
            <a:r>
              <a:rPr lang="fr-FR" sz="1400" dirty="0"/>
              <a:t>selon la taille de la flotte et les options (station </a:t>
            </a:r>
            <a:r>
              <a:rPr lang="fr-FR" sz="1400" dirty="0" smtClean="0"/>
              <a:t> publique </a:t>
            </a:r>
            <a:r>
              <a:rPr lang="fr-FR" sz="1400" dirty="0"/>
              <a:t>avec paiement CB ou non, remplissage rapide ou </a:t>
            </a:r>
            <a:r>
              <a:rPr lang="fr-FR" sz="1400" dirty="0" smtClean="0"/>
              <a:t>lent, etc</a:t>
            </a:r>
            <a:r>
              <a:rPr lang="fr-FR" sz="1400" dirty="0"/>
              <a:t>.)</a:t>
            </a:r>
          </a:p>
          <a:p>
            <a:pPr lvl="1">
              <a:buClr>
                <a:srgbClr val="99CCCC"/>
              </a:buClr>
            </a:pPr>
            <a:endParaRPr lang="fr-FR" sz="1400" dirty="0"/>
          </a:p>
          <a:p>
            <a:pPr lvl="1">
              <a:buClr>
                <a:srgbClr val="99CCCC"/>
              </a:buClr>
            </a:pPr>
            <a:r>
              <a:rPr lang="fr-FR" sz="1400" dirty="0"/>
              <a:t>D</a:t>
            </a:r>
            <a:r>
              <a:rPr lang="fr-FR" sz="1400" dirty="0" smtClean="0"/>
              <a:t>e </a:t>
            </a:r>
            <a:r>
              <a:rPr lang="fr-FR" sz="1400" b="1" dirty="0"/>
              <a:t>600 000 € </a:t>
            </a:r>
            <a:r>
              <a:rPr lang="fr-FR" sz="1400" b="1" dirty="0" smtClean="0"/>
              <a:t>à 1,5 million </a:t>
            </a:r>
            <a:r>
              <a:rPr lang="fr-FR" sz="1400" b="1" dirty="0"/>
              <a:t>€</a:t>
            </a:r>
          </a:p>
          <a:p>
            <a:pPr lvl="2">
              <a:buClr>
                <a:srgbClr val="006666"/>
              </a:buClr>
            </a:pPr>
            <a:r>
              <a:rPr lang="fr-FR" sz="1400" b="1" dirty="0" smtClean="0">
                <a:sym typeface="Wingdings" pitchFamily="2" charset="2"/>
              </a:rPr>
              <a:t>S</a:t>
            </a:r>
            <a:r>
              <a:rPr lang="fr-FR" sz="1400" b="1" dirty="0" smtClean="0"/>
              <a:t>tations </a:t>
            </a:r>
            <a:r>
              <a:rPr lang="fr-FR" sz="1400" b="1" dirty="0"/>
              <a:t>« sur </a:t>
            </a:r>
            <a:r>
              <a:rPr lang="fr-FR" sz="1400" b="1" dirty="0" smtClean="0"/>
              <a:t>mesure » </a:t>
            </a:r>
            <a:r>
              <a:rPr lang="fr-FR" sz="1400" dirty="0"/>
              <a:t>alimentant </a:t>
            </a:r>
            <a:r>
              <a:rPr lang="fr-FR" sz="1400" dirty="0" smtClean="0"/>
              <a:t>également </a:t>
            </a:r>
            <a:r>
              <a:rPr lang="fr-FR" sz="1400" dirty="0"/>
              <a:t>des </a:t>
            </a:r>
            <a:r>
              <a:rPr lang="fr-FR" sz="1400" u="sng" dirty="0"/>
              <a:t>véhicules lourds </a:t>
            </a:r>
            <a:r>
              <a:rPr lang="fr-FR" sz="1400" dirty="0"/>
              <a:t>– bus, BOM, etc. - selon la </a:t>
            </a:r>
            <a:r>
              <a:rPr lang="fr-FR" sz="1400" dirty="0" smtClean="0"/>
              <a:t>taille </a:t>
            </a:r>
            <a:r>
              <a:rPr lang="fr-FR" sz="1400" dirty="0"/>
              <a:t>de la flotte et les options (station publique avec </a:t>
            </a:r>
            <a:r>
              <a:rPr lang="fr-FR" sz="1400" dirty="0" smtClean="0"/>
              <a:t>paiement </a:t>
            </a:r>
            <a:r>
              <a:rPr lang="fr-FR" sz="1400" dirty="0"/>
              <a:t>CB ou non, remplissage rapide ou </a:t>
            </a:r>
            <a:r>
              <a:rPr lang="fr-FR" sz="1400" dirty="0" smtClean="0"/>
              <a:t>lent, etc</a:t>
            </a:r>
            <a:r>
              <a:rPr lang="fr-FR" sz="1400" dirty="0"/>
              <a:t>.)</a:t>
            </a:r>
          </a:p>
          <a:p>
            <a:endParaRPr lang="fr-FR" dirty="0" smtClean="0"/>
          </a:p>
          <a:p>
            <a:endParaRPr lang="en-US" dirty="0"/>
          </a:p>
        </p:txBody>
      </p:sp>
      <p:sp>
        <p:nvSpPr>
          <p:cNvPr id="9" name="ZoneTexte 8"/>
          <p:cNvSpPr txBox="1"/>
          <p:nvPr/>
        </p:nvSpPr>
        <p:spPr>
          <a:xfrm>
            <a:off x="6048164" y="4179825"/>
            <a:ext cx="381642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200" dirty="0" smtClean="0">
                <a:solidFill>
                  <a:srgbClr val="002060"/>
                </a:solidFill>
              </a:rPr>
              <a:t>Station du </a:t>
            </a:r>
            <a:r>
              <a:rPr lang="fr-FR" sz="1200" dirty="0" err="1" smtClean="0">
                <a:solidFill>
                  <a:srgbClr val="002060"/>
                </a:solidFill>
              </a:rPr>
              <a:t>Sydeme</a:t>
            </a:r>
            <a:r>
              <a:rPr lang="fr-FR" sz="1200" dirty="0" smtClean="0">
                <a:solidFill>
                  <a:srgbClr val="002060"/>
                </a:solidFill>
              </a:rPr>
              <a:t>, </a:t>
            </a:r>
          </a:p>
          <a:p>
            <a:pPr algn="ctr"/>
            <a:r>
              <a:rPr lang="fr-FR" sz="1200" dirty="0" smtClean="0">
                <a:solidFill>
                  <a:srgbClr val="002060"/>
                </a:solidFill>
              </a:rPr>
              <a:t>Forbach</a:t>
            </a:r>
            <a:endParaRPr lang="en-US" sz="1200" dirty="0">
              <a:solidFill>
                <a:srgbClr val="002060"/>
              </a:solidFill>
            </a:endParaRPr>
          </a:p>
        </p:txBody>
      </p:sp>
      <p:grpSp>
        <p:nvGrpSpPr>
          <p:cNvPr id="3" name="Groupe 2"/>
          <p:cNvGrpSpPr/>
          <p:nvPr/>
        </p:nvGrpSpPr>
        <p:grpSpPr>
          <a:xfrm>
            <a:off x="7020271" y="1412776"/>
            <a:ext cx="1872208" cy="2767051"/>
            <a:chOff x="3131840" y="-3449898"/>
            <a:chExt cx="5688632" cy="7629725"/>
          </a:xfrm>
        </p:grpSpPr>
        <p:pic>
          <p:nvPicPr>
            <p:cNvPr id="8" name="Picture 2" descr="http://www.autonewsinfo.com/wp-content/uploads/2012/10/BIO-METHANE-2-photo-pour-autonewsinfo-507x680.jp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31840" y="-3449898"/>
              <a:ext cx="5688632" cy="7629725"/>
            </a:xfrm>
            <a:prstGeom prst="rect">
              <a:avLst/>
            </a:prstGeom>
            <a:ln w="38100" cap="sq">
              <a:solidFill>
                <a:srgbClr val="000000"/>
              </a:solidFill>
              <a:prstDash val="solid"/>
              <a:miter lim="800000"/>
            </a:ln>
            <a:effectLst>
              <a:outerShdw blurRad="50800" dist="38100" dir="2700000" algn="tl" rotWithShape="0">
                <a:srgbClr val="000000">
                  <a:alpha val="43000"/>
                </a:srgbClr>
              </a:outerShdw>
            </a:effectLst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" name="Rectangle 1"/>
            <p:cNvSpPr/>
            <p:nvPr/>
          </p:nvSpPr>
          <p:spPr bwMode="auto">
            <a:xfrm>
              <a:off x="3851920" y="1268760"/>
              <a:ext cx="2808312" cy="2304256"/>
            </a:xfrm>
            <a:prstGeom prst="rect">
              <a:avLst/>
            </a:prstGeom>
            <a:solidFill>
              <a:schemeClr val="bg2">
                <a:lumMod val="60000"/>
                <a:lumOff val="40000"/>
              </a:schemeClr>
            </a:solidFill>
            <a:ln w="9525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</a:endParaRPr>
            </a:p>
          </p:txBody>
        </p:sp>
      </p:grpSp>
    </p:spTree>
    <p:extLst>
      <p:ext uri="{BB962C8B-B14F-4D97-AF65-F5344CB8AC3E}">
        <p14:creationId xmlns="" xmlns:p14="http://schemas.microsoft.com/office/powerpoint/2010/main" val="272684364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Exemples de stations de remplissage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FR" b="1" dirty="0"/>
              <a:t>Station de remplissage de </a:t>
            </a:r>
            <a:r>
              <a:rPr lang="fr-FR" b="1" dirty="0" smtClean="0"/>
              <a:t>bus</a:t>
            </a:r>
          </a:p>
          <a:p>
            <a:pPr lvl="1">
              <a:buClr>
                <a:srgbClr val="99CCCC"/>
              </a:buClr>
            </a:pPr>
            <a:r>
              <a:rPr lang="fr-FR" dirty="0" smtClean="0"/>
              <a:t>Strasbourg</a:t>
            </a:r>
            <a:endParaRPr lang="fr-FR" dirty="0"/>
          </a:p>
          <a:p>
            <a:pPr lvl="2">
              <a:buClr>
                <a:srgbClr val="006666"/>
              </a:buClr>
            </a:pPr>
            <a:r>
              <a:rPr lang="fr-FR" sz="1400" dirty="0" smtClean="0"/>
              <a:t>Station autonome</a:t>
            </a:r>
          </a:p>
          <a:p>
            <a:pPr lvl="2">
              <a:buClr>
                <a:srgbClr val="006666"/>
              </a:buClr>
            </a:pPr>
            <a:r>
              <a:rPr lang="fr-FR" sz="1400" dirty="0" smtClean="0"/>
              <a:t>Remplissage lent </a:t>
            </a:r>
          </a:p>
          <a:p>
            <a:pPr lvl="2">
              <a:buClr>
                <a:srgbClr val="006666"/>
              </a:buClr>
            </a:pPr>
            <a:r>
              <a:rPr lang="fr-FR" sz="1400" dirty="0" smtClean="0"/>
              <a:t>Deux </a:t>
            </a:r>
            <a:r>
              <a:rPr lang="fr-FR" sz="1400" dirty="0"/>
              <a:t>compresseurs </a:t>
            </a:r>
            <a:endParaRPr lang="fr-FR" sz="1400" dirty="0" smtClean="0"/>
          </a:p>
          <a:p>
            <a:pPr lvl="2">
              <a:buClr>
                <a:srgbClr val="006666"/>
              </a:buClr>
            </a:pPr>
            <a:endParaRPr lang="fr-FR" dirty="0"/>
          </a:p>
          <a:p>
            <a:pPr lvl="2">
              <a:buClr>
                <a:srgbClr val="006666"/>
              </a:buClr>
            </a:pPr>
            <a:endParaRPr lang="fr-FR" sz="1400" dirty="0"/>
          </a:p>
          <a:p>
            <a:pPr marL="0" indent="0">
              <a:buNone/>
            </a:pPr>
            <a:endParaRPr lang="fr-FR" dirty="0"/>
          </a:p>
          <a:p>
            <a:r>
              <a:rPr lang="fr-FR" b="1" dirty="0" smtClean="0"/>
              <a:t>Station de remplissage de véhicules </a:t>
            </a:r>
          </a:p>
          <a:p>
            <a:pPr marL="0" indent="0">
              <a:buNone/>
            </a:pPr>
            <a:r>
              <a:rPr lang="fr-FR" dirty="0"/>
              <a:t> </a:t>
            </a:r>
            <a:r>
              <a:rPr lang="fr-FR" dirty="0" smtClean="0"/>
              <a:t>    </a:t>
            </a:r>
            <a:r>
              <a:rPr lang="fr-FR" b="1" dirty="0" smtClean="0"/>
              <a:t>lourds, utilitaires et légers</a:t>
            </a:r>
          </a:p>
          <a:p>
            <a:pPr lvl="1">
              <a:buClr>
                <a:srgbClr val="99CCCC"/>
              </a:buClr>
            </a:pPr>
            <a:r>
              <a:rPr lang="fr-FR" dirty="0" err="1" smtClean="0"/>
              <a:t>Morsbach</a:t>
            </a:r>
            <a:endParaRPr lang="fr-FR" dirty="0" smtClean="0"/>
          </a:p>
          <a:p>
            <a:pPr lvl="2">
              <a:buClr>
                <a:srgbClr val="006666"/>
              </a:buClr>
            </a:pPr>
            <a:r>
              <a:rPr lang="fr-FR" dirty="0" smtClean="0"/>
              <a:t>Alimentée par 825 000 </a:t>
            </a:r>
            <a:r>
              <a:rPr lang="en-US" dirty="0" smtClean="0"/>
              <a:t>m</a:t>
            </a:r>
            <a:r>
              <a:rPr lang="en-US" baseline="30000" dirty="0" smtClean="0"/>
              <a:t>3</a:t>
            </a:r>
          </a:p>
          <a:p>
            <a:pPr marL="914400" lvl="2" indent="0">
              <a:buClr>
                <a:srgbClr val="006666"/>
              </a:buClr>
              <a:buNone/>
            </a:pPr>
            <a:r>
              <a:rPr lang="fr-FR" dirty="0" smtClean="0"/>
              <a:t>    de </a:t>
            </a:r>
            <a:r>
              <a:rPr lang="fr-FR" dirty="0" err="1" smtClean="0"/>
              <a:t>bioGNV</a:t>
            </a:r>
            <a:r>
              <a:rPr lang="fr-FR" dirty="0" smtClean="0"/>
              <a:t> /an</a:t>
            </a:r>
          </a:p>
          <a:p>
            <a:pPr lvl="2">
              <a:buClr>
                <a:srgbClr val="006666"/>
              </a:buClr>
            </a:pPr>
            <a:r>
              <a:rPr lang="fr-FR" dirty="0" smtClean="0"/>
              <a:t>Distribution de GNV </a:t>
            </a:r>
            <a:r>
              <a:rPr lang="fr-FR" dirty="0"/>
              <a:t>et </a:t>
            </a:r>
            <a:r>
              <a:rPr lang="fr-FR" dirty="0" smtClean="0"/>
              <a:t>de </a:t>
            </a:r>
            <a:r>
              <a:rPr lang="fr-FR" dirty="0" err="1" smtClean="0"/>
              <a:t>bioGNV</a:t>
            </a:r>
            <a:endParaRPr lang="fr-FR" dirty="0" smtClean="0"/>
          </a:p>
          <a:p>
            <a:pPr lvl="2">
              <a:buClr>
                <a:srgbClr val="006666"/>
              </a:buClr>
            </a:pPr>
            <a:r>
              <a:rPr lang="fr-FR" dirty="0" smtClean="0"/>
              <a:t>Ouverte au grand public</a:t>
            </a:r>
          </a:p>
          <a:p>
            <a:pPr marL="914400" lvl="2" indent="0">
              <a:buClr>
                <a:srgbClr val="006666"/>
              </a:buClr>
              <a:buNone/>
            </a:pPr>
            <a:endParaRPr lang="fr-FR" dirty="0" smtClean="0"/>
          </a:p>
          <a:p>
            <a:pPr lvl="2">
              <a:buClr>
                <a:srgbClr val="006666"/>
              </a:buClr>
            </a:pPr>
            <a:endParaRPr lang="en-US" dirty="0"/>
          </a:p>
        </p:txBody>
      </p:sp>
      <p:pic>
        <p:nvPicPr>
          <p:cNvPr id="103431" name="Picture 7" descr="DSC0006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88844" y="980728"/>
            <a:ext cx="2977082" cy="223369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8" name="ZoneTexte 7"/>
          <p:cNvSpPr txBox="1"/>
          <p:nvPr/>
        </p:nvSpPr>
        <p:spPr>
          <a:xfrm>
            <a:off x="2915816" y="6604000"/>
            <a:ext cx="3219450" cy="2540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fr-FR" sz="1050" dirty="0">
                <a:solidFill>
                  <a:srgbClr val="000000"/>
                </a:solidFill>
                <a:latin typeface="Arial" charset="0"/>
              </a:rPr>
              <a:t>Sources: </a:t>
            </a:r>
            <a:r>
              <a:rPr lang="fr-FR" sz="1050" dirty="0" smtClean="0">
                <a:solidFill>
                  <a:srgbClr val="000000"/>
                </a:solidFill>
                <a:latin typeface="Arial" charset="0"/>
              </a:rPr>
              <a:t>Atlas </a:t>
            </a:r>
            <a:r>
              <a:rPr lang="fr-FR" sz="1050" dirty="0" err="1" smtClean="0">
                <a:solidFill>
                  <a:srgbClr val="000000"/>
                </a:solidFill>
                <a:latin typeface="Arial" charset="0"/>
              </a:rPr>
              <a:t>Copco</a:t>
            </a:r>
            <a:r>
              <a:rPr lang="fr-FR" sz="1050" dirty="0" smtClean="0">
                <a:solidFill>
                  <a:srgbClr val="000000"/>
                </a:solidFill>
                <a:latin typeface="Arial" charset="0"/>
              </a:rPr>
              <a:t> et </a:t>
            </a:r>
            <a:r>
              <a:rPr lang="fr-FR" sz="1050" dirty="0" err="1" smtClean="0">
                <a:solidFill>
                  <a:srgbClr val="000000"/>
                </a:solidFill>
                <a:latin typeface="Arial" charset="0"/>
              </a:rPr>
              <a:t>Sydeme</a:t>
            </a:r>
            <a:endParaRPr lang="fr-FR" sz="1050" dirty="0">
              <a:solidFill>
                <a:srgbClr val="000000"/>
              </a:solidFill>
              <a:latin typeface="Arial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13438" r="15561"/>
          <a:stretch>
            <a:fillRect/>
          </a:stretch>
        </p:blipFill>
        <p:spPr bwMode="auto">
          <a:xfrm>
            <a:off x="5588844" y="4020599"/>
            <a:ext cx="3009537" cy="206329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61770612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Présentation du bioGNV</a:t>
            </a:r>
          </a:p>
        </p:txBody>
      </p:sp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b="1" dirty="0" smtClean="0"/>
              <a:t>Gaz carburant d’origine renouvelable composé majoritairement de méthane</a:t>
            </a:r>
          </a:p>
          <a:p>
            <a:pPr lvl="1"/>
            <a:endParaRPr lang="fr-FR" dirty="0" smtClean="0"/>
          </a:p>
          <a:p>
            <a:pPr lvl="0"/>
            <a:r>
              <a:rPr lang="fr-FR" b="1" dirty="0" smtClean="0"/>
              <a:t>Etapes de fabrication :</a:t>
            </a:r>
          </a:p>
          <a:p>
            <a:pPr lvl="1"/>
            <a:r>
              <a:rPr lang="fr-FR" dirty="0" smtClean="0"/>
              <a:t>Méthanisation de biodéchets (fermentation sans oxygène)</a:t>
            </a:r>
          </a:p>
          <a:p>
            <a:pPr lvl="1">
              <a:buNone/>
            </a:pPr>
            <a:r>
              <a:rPr lang="fr-FR" dirty="0" smtClean="0">
                <a:sym typeface="Wingdings" pitchFamily="2" charset="2"/>
              </a:rPr>
              <a:t> </a:t>
            </a:r>
            <a:r>
              <a:rPr lang="fr-FR" dirty="0" smtClean="0"/>
              <a:t>Obtention de biogaz</a:t>
            </a:r>
          </a:p>
          <a:p>
            <a:pPr lvl="1"/>
            <a:r>
              <a:rPr lang="fr-FR" dirty="0" smtClean="0"/>
              <a:t>Epuration, compression </a:t>
            </a:r>
            <a:r>
              <a:rPr lang="fr-FR" dirty="0" smtClean="0">
                <a:sym typeface="Wingdings" pitchFamily="2" charset="2"/>
              </a:rPr>
              <a:t> </a:t>
            </a:r>
            <a:r>
              <a:rPr lang="fr-FR" dirty="0" smtClean="0"/>
              <a:t>Obtention de bioGNV</a:t>
            </a:r>
          </a:p>
          <a:p>
            <a:pPr lvl="1"/>
            <a:endParaRPr lang="fr-FR" dirty="0" smtClean="0"/>
          </a:p>
          <a:p>
            <a:r>
              <a:rPr lang="fr-FR" b="1" dirty="0" smtClean="0"/>
              <a:t>Voies de production du biogaz :</a:t>
            </a:r>
          </a:p>
          <a:p>
            <a:pPr lvl="1"/>
            <a:r>
              <a:rPr lang="fr-FR" dirty="0" smtClean="0">
                <a:sym typeface="Wingdings" pitchFamily="2" charset="2"/>
              </a:rPr>
              <a:t>Contrôlée en méthaniseur à partir de :</a:t>
            </a:r>
            <a:endParaRPr lang="fr-FR" dirty="0" smtClean="0"/>
          </a:p>
          <a:p>
            <a:pPr lvl="2"/>
            <a:r>
              <a:rPr lang="fr-FR" dirty="0" smtClean="0"/>
              <a:t>Déchets industriels fermentescibles humides (IAA, papeteries)</a:t>
            </a:r>
          </a:p>
          <a:p>
            <a:pPr lvl="2"/>
            <a:r>
              <a:rPr lang="fr-FR" dirty="0" smtClean="0"/>
              <a:t>Déchets et effluents agricoles </a:t>
            </a:r>
          </a:p>
          <a:p>
            <a:pPr lvl="2"/>
            <a:r>
              <a:rPr lang="fr-FR" dirty="0" smtClean="0"/>
              <a:t>Fraction fermentescible des ordures ménagères</a:t>
            </a:r>
          </a:p>
          <a:p>
            <a:pPr lvl="2"/>
            <a:r>
              <a:rPr lang="fr-FR" dirty="0" smtClean="0"/>
              <a:t>Boues de stations d’épuration urbaines</a:t>
            </a:r>
          </a:p>
          <a:p>
            <a:pPr lvl="1"/>
            <a:r>
              <a:rPr lang="fr-FR" dirty="0" smtClean="0">
                <a:sym typeface="Wingdings" pitchFamily="2" charset="2"/>
              </a:rPr>
              <a:t>Captage en ISDND</a:t>
            </a:r>
          </a:p>
          <a:p>
            <a:endParaRPr lang="fr-FR" dirty="0" smtClean="0"/>
          </a:p>
          <a:p>
            <a:endParaRPr lang="fr-FR" dirty="0" smtClean="0"/>
          </a:p>
          <a:p>
            <a:endParaRPr lang="fr-FR" dirty="0"/>
          </a:p>
        </p:txBody>
      </p:sp>
      <p:pic>
        <p:nvPicPr>
          <p:cNvPr id="43010" name="Picture 2" descr="http://www.cnes.fr/automne_modules_files/standard/public/p8146_d83eef88bfeb7b55787894fa8ed6904aMethane-3D-balls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1774" y="2420888"/>
            <a:ext cx="1512168" cy="152468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3" name="Groupe 4"/>
          <p:cNvGrpSpPr/>
          <p:nvPr/>
        </p:nvGrpSpPr>
        <p:grpSpPr>
          <a:xfrm>
            <a:off x="475092" y="5661248"/>
            <a:ext cx="8202202" cy="646331"/>
            <a:chOff x="323528" y="5123882"/>
            <a:chExt cx="8202202" cy="646331"/>
          </a:xfrm>
        </p:grpSpPr>
        <p:sp>
          <p:nvSpPr>
            <p:cNvPr id="4" name="ZoneTexte 3"/>
            <p:cNvSpPr txBox="1"/>
            <p:nvPr/>
          </p:nvSpPr>
          <p:spPr>
            <a:xfrm>
              <a:off x="323528" y="5262382"/>
              <a:ext cx="2160240" cy="369332"/>
            </a:xfrm>
            <a:prstGeom prst="rect">
              <a:avLst/>
            </a:prstGeom>
            <a:solidFill>
              <a:srgbClr val="00206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fr-FR" b="1" dirty="0" smtClean="0">
                  <a:solidFill>
                    <a:srgbClr val="FFFFFF"/>
                  </a:solidFill>
                </a:rPr>
                <a:t>Méthanisation</a:t>
              </a:r>
              <a:endParaRPr lang="fr-FR" b="1" dirty="0">
                <a:solidFill>
                  <a:srgbClr val="FFFFFF"/>
                </a:solidFill>
              </a:endParaRPr>
            </a:p>
          </p:txBody>
        </p:sp>
        <p:sp>
          <p:nvSpPr>
            <p:cNvPr id="9" name="ZoneTexte 8"/>
            <p:cNvSpPr txBox="1"/>
            <p:nvPr/>
          </p:nvSpPr>
          <p:spPr>
            <a:xfrm>
              <a:off x="4801614" y="5262382"/>
              <a:ext cx="1436805" cy="369332"/>
            </a:xfrm>
            <a:prstGeom prst="rect">
              <a:avLst/>
            </a:prstGeom>
            <a:solidFill>
              <a:srgbClr val="00206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fr-FR" b="1" dirty="0" smtClean="0">
                  <a:solidFill>
                    <a:srgbClr val="FFFFFF"/>
                  </a:solidFill>
                </a:rPr>
                <a:t>Epuration</a:t>
              </a:r>
              <a:endParaRPr lang="fr-FR" b="1" dirty="0">
                <a:solidFill>
                  <a:srgbClr val="FFFFFF"/>
                </a:solidFill>
              </a:endParaRPr>
            </a:p>
          </p:txBody>
        </p:sp>
        <p:sp>
          <p:nvSpPr>
            <p:cNvPr id="10" name="ZoneTexte 9"/>
            <p:cNvSpPr txBox="1"/>
            <p:nvPr/>
          </p:nvSpPr>
          <p:spPr>
            <a:xfrm>
              <a:off x="6804248" y="5123882"/>
              <a:ext cx="1721482" cy="646331"/>
            </a:xfrm>
            <a:prstGeom prst="rect">
              <a:avLst/>
            </a:prstGeom>
            <a:solidFill>
              <a:srgbClr val="7CBF33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fr-FR" b="1" dirty="0" smtClean="0">
                  <a:solidFill>
                    <a:srgbClr val="FFFFFF"/>
                  </a:solidFill>
                </a:rPr>
                <a:t>Carburant</a:t>
              </a:r>
            </a:p>
            <a:p>
              <a:pPr algn="ctr"/>
              <a:r>
                <a:rPr lang="fr-FR" b="1" dirty="0">
                  <a:solidFill>
                    <a:srgbClr val="FFFFFF"/>
                  </a:solidFill>
                </a:rPr>
                <a:t>b</a:t>
              </a:r>
              <a:r>
                <a:rPr lang="fr-FR" b="1" dirty="0" smtClean="0">
                  <a:solidFill>
                    <a:srgbClr val="FFFFFF"/>
                  </a:solidFill>
                </a:rPr>
                <a:t>ioGNV</a:t>
              </a:r>
              <a:endParaRPr lang="fr-FR" b="1" dirty="0">
                <a:solidFill>
                  <a:srgbClr val="FFFFFF"/>
                </a:solidFill>
              </a:endParaRPr>
            </a:p>
          </p:txBody>
        </p:sp>
        <p:sp>
          <p:nvSpPr>
            <p:cNvPr id="11" name="ZoneTexte 10"/>
            <p:cNvSpPr txBox="1"/>
            <p:nvPr/>
          </p:nvSpPr>
          <p:spPr>
            <a:xfrm>
              <a:off x="3062349" y="5267981"/>
              <a:ext cx="1150450" cy="369332"/>
            </a:xfrm>
            <a:prstGeom prst="rect">
              <a:avLst/>
            </a:prstGeom>
            <a:solidFill>
              <a:srgbClr val="7CBF33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fr-FR" b="1" dirty="0" smtClean="0">
                  <a:solidFill>
                    <a:srgbClr val="FFFFFF"/>
                  </a:solidFill>
                </a:rPr>
                <a:t>Biogaz</a:t>
              </a:r>
              <a:endParaRPr lang="fr-FR" b="1" dirty="0">
                <a:solidFill>
                  <a:srgbClr val="FFFFFF"/>
                </a:solidFill>
              </a:endParaRPr>
            </a:p>
          </p:txBody>
        </p:sp>
        <p:cxnSp>
          <p:nvCxnSpPr>
            <p:cNvPr id="7" name="Connecteur droit avec flèche 6"/>
            <p:cNvCxnSpPr>
              <a:stCxn id="4" idx="3"/>
              <a:endCxn id="11" idx="1"/>
            </p:cNvCxnSpPr>
            <p:nvPr/>
          </p:nvCxnSpPr>
          <p:spPr bwMode="auto">
            <a:xfrm>
              <a:off x="2483768" y="5447048"/>
              <a:ext cx="578581" cy="5599"/>
            </a:xfrm>
            <a:prstGeom prst="straightConnector1">
              <a:avLst/>
            </a:prstGeom>
            <a:solidFill>
              <a:schemeClr val="accent1"/>
            </a:solidFill>
            <a:ln w="28575" cap="flat" cmpd="sng" algn="ctr">
              <a:solidFill>
                <a:srgbClr val="002060"/>
              </a:solidFill>
              <a:prstDash val="solid"/>
              <a:miter lim="800000"/>
              <a:headEnd type="none" w="med" len="med"/>
              <a:tailEnd type="arrow"/>
            </a:ln>
            <a:effectLst/>
          </p:spPr>
        </p:cxnSp>
        <p:cxnSp>
          <p:nvCxnSpPr>
            <p:cNvPr id="14" name="Connecteur droit avec flèche 13"/>
            <p:cNvCxnSpPr/>
            <p:nvPr/>
          </p:nvCxnSpPr>
          <p:spPr bwMode="auto">
            <a:xfrm>
              <a:off x="4212799" y="5463763"/>
              <a:ext cx="575225" cy="0"/>
            </a:xfrm>
            <a:prstGeom prst="straightConnector1">
              <a:avLst/>
            </a:prstGeom>
            <a:solidFill>
              <a:schemeClr val="accent1"/>
            </a:solidFill>
            <a:ln w="28575" cap="flat" cmpd="sng" algn="ctr">
              <a:solidFill>
                <a:srgbClr val="002060"/>
              </a:solidFill>
              <a:prstDash val="solid"/>
              <a:miter lim="800000"/>
              <a:headEnd type="none" w="med" len="med"/>
              <a:tailEnd type="arrow"/>
            </a:ln>
            <a:effectLst/>
          </p:spPr>
        </p:cxnSp>
        <p:cxnSp>
          <p:nvCxnSpPr>
            <p:cNvPr id="15" name="Connecteur droit avec flèche 14"/>
            <p:cNvCxnSpPr/>
            <p:nvPr/>
          </p:nvCxnSpPr>
          <p:spPr bwMode="auto">
            <a:xfrm>
              <a:off x="6224828" y="5447048"/>
              <a:ext cx="575225" cy="0"/>
            </a:xfrm>
            <a:prstGeom prst="straightConnector1">
              <a:avLst/>
            </a:prstGeom>
            <a:solidFill>
              <a:schemeClr val="accent1"/>
            </a:solidFill>
            <a:ln w="28575" cap="flat" cmpd="sng" algn="ctr">
              <a:solidFill>
                <a:srgbClr val="002060"/>
              </a:solidFill>
              <a:prstDash val="solid"/>
              <a:miter lim="800000"/>
              <a:headEnd type="none" w="med" len="med"/>
              <a:tailEnd type="arrow"/>
            </a:ln>
            <a:effectLst/>
          </p:spPr>
        </p:cxnSp>
      </p:grpSp>
    </p:spTree>
    <p:custDataLst>
      <p:tags r:id="rId1"/>
    </p:custDataLst>
    <p:extLst>
      <p:ext uri="{BB962C8B-B14F-4D97-AF65-F5344CB8AC3E}">
        <p14:creationId xmlns="" xmlns:p14="http://schemas.microsoft.com/office/powerpoint/2010/main" val="3395542058"/>
      </p:ext>
    </p:extLst>
  </p:cSld>
  <p:clrMapOvr>
    <a:masterClrMapping/>
  </p:clrMapOvr>
  <p:transition advTm="229546">
    <p:fade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r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fr-FR" dirty="0"/>
              <a:t>Le GNV, un carburant </a:t>
            </a:r>
            <a:r>
              <a:rPr lang="fr-FR" dirty="0" smtClean="0"/>
              <a:t>économique</a:t>
            </a:r>
            <a:endParaRPr lang="fr-FR" dirty="0"/>
          </a:p>
        </p:txBody>
      </p:sp>
      <p:sp>
        <p:nvSpPr>
          <p:cNvPr id="11" name="Espace réservé du contenu 10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FR" b="1" dirty="0"/>
              <a:t>P</a:t>
            </a:r>
            <a:r>
              <a:rPr lang="fr-FR" b="1" dirty="0" smtClean="0"/>
              <a:t>rix </a:t>
            </a:r>
            <a:r>
              <a:rPr lang="fr-FR" b="1" dirty="0"/>
              <a:t>en station publique </a:t>
            </a:r>
            <a:r>
              <a:rPr lang="fr-FR" b="1" dirty="0" smtClean="0"/>
              <a:t>&lt;  </a:t>
            </a:r>
            <a:r>
              <a:rPr lang="fr-FR" b="1" dirty="0"/>
              <a:t>prix du </a:t>
            </a:r>
            <a:r>
              <a:rPr lang="fr-FR" b="1" dirty="0" smtClean="0"/>
              <a:t>gasoil/essence</a:t>
            </a:r>
          </a:p>
          <a:p>
            <a:pPr marL="0" indent="0">
              <a:buNone/>
            </a:pPr>
            <a:endParaRPr lang="fr-FR" b="1" dirty="0"/>
          </a:p>
          <a:p>
            <a:r>
              <a:rPr lang="fr-FR" b="1" dirty="0" smtClean="0"/>
              <a:t>Coûts de carburant au kilomètre parcouru :</a:t>
            </a:r>
          </a:p>
          <a:p>
            <a:pPr lvl="1">
              <a:buClr>
                <a:srgbClr val="99CCCC"/>
              </a:buClr>
            </a:pPr>
            <a:r>
              <a:rPr lang="fr-FR" dirty="0" smtClean="0"/>
              <a:t>Réductions : -50% par rapport à l’essence, -30% par rapport au diesel</a:t>
            </a:r>
          </a:p>
          <a:p>
            <a:pPr lvl="1">
              <a:buClr>
                <a:srgbClr val="99CCCC"/>
              </a:buClr>
            </a:pPr>
            <a:r>
              <a:rPr lang="fr-FR" dirty="0" smtClean="0"/>
              <a:t>Equivalences énergétiques : </a:t>
            </a:r>
          </a:p>
          <a:p>
            <a:pPr lvl="1">
              <a:buClr>
                <a:srgbClr val="99CCCC"/>
              </a:buClr>
            </a:pPr>
            <a:endParaRPr lang="fr-FR" dirty="0" smtClean="0"/>
          </a:p>
          <a:p>
            <a:pPr marL="914400" lvl="2" indent="0">
              <a:buClr>
                <a:srgbClr val="006666"/>
              </a:buClr>
              <a:buNone/>
            </a:pPr>
            <a:r>
              <a:rPr lang="fr-FR" sz="1600" b="1" dirty="0" smtClean="0"/>
              <a:t>1 kilo de gaz = 1 litre de diesel = 1,33 litre d’essence</a:t>
            </a:r>
          </a:p>
          <a:p>
            <a:pPr marL="914400" lvl="2" indent="0">
              <a:buClr>
                <a:srgbClr val="006666"/>
              </a:buClr>
              <a:buNone/>
            </a:pPr>
            <a:endParaRPr lang="fr-FR" sz="1400" b="1" dirty="0" smtClean="0"/>
          </a:p>
          <a:p>
            <a:pPr lvl="0">
              <a:buClr>
                <a:srgbClr val="006666"/>
              </a:buClr>
            </a:pPr>
            <a:r>
              <a:rPr lang="fr-FR" b="1" dirty="0" smtClean="0"/>
              <a:t>Prix de vente du GNV:</a:t>
            </a:r>
          </a:p>
          <a:p>
            <a:pPr lvl="1">
              <a:buClr>
                <a:srgbClr val="99CCCC"/>
              </a:buClr>
            </a:pPr>
            <a:r>
              <a:rPr lang="fr-FR" dirty="0" smtClean="0"/>
              <a:t>Directement lié aux volumes consommés donc au nombre de matériel roulant.</a:t>
            </a:r>
          </a:p>
          <a:p>
            <a:pPr lvl="1">
              <a:buClr>
                <a:srgbClr val="99CCCC"/>
              </a:buClr>
            </a:pPr>
            <a:r>
              <a:rPr lang="fr-FR" dirty="0" smtClean="0"/>
              <a:t>Une </a:t>
            </a:r>
            <a:r>
              <a:rPr lang="fr-FR" b="1" dirty="0"/>
              <a:t>station mutualisée </a:t>
            </a:r>
            <a:r>
              <a:rPr lang="fr-FR" dirty="0"/>
              <a:t>avec d’autres clients permet d’atteindre plus rapidement des niveaux de consommation entrainant une baisse significative des prix de vente du </a:t>
            </a:r>
            <a:r>
              <a:rPr lang="fr-FR" dirty="0" smtClean="0"/>
              <a:t>GNV.</a:t>
            </a:r>
          </a:p>
          <a:p>
            <a:pPr lvl="1">
              <a:buClr>
                <a:srgbClr val="99CCCC"/>
              </a:buClr>
            </a:pPr>
            <a:endParaRPr lang="fr-FR" dirty="0" smtClean="0"/>
          </a:p>
          <a:p>
            <a:pPr lvl="1">
              <a:buClr>
                <a:srgbClr val="99CCCC"/>
              </a:buClr>
            </a:pPr>
            <a:r>
              <a:rPr lang="fr-FR" b="1" dirty="0" smtClean="0"/>
              <a:t>Prévisibilité </a:t>
            </a:r>
            <a:r>
              <a:rPr lang="fr-FR" b="1" dirty="0"/>
              <a:t>des </a:t>
            </a:r>
            <a:r>
              <a:rPr lang="fr-FR" b="1" dirty="0" smtClean="0"/>
              <a:t>coûts </a:t>
            </a:r>
            <a:r>
              <a:rPr lang="fr-FR" dirty="0" smtClean="0"/>
              <a:t>: </a:t>
            </a:r>
            <a:r>
              <a:rPr lang="fr-FR" dirty="0"/>
              <a:t>p</a:t>
            </a:r>
            <a:r>
              <a:rPr lang="fr-FR" dirty="0" smtClean="0"/>
              <a:t>rix du gaz peu volatil</a:t>
            </a:r>
            <a:endParaRPr lang="fr-FR" dirty="0"/>
          </a:p>
        </p:txBody>
      </p:sp>
      <p:sp>
        <p:nvSpPr>
          <p:cNvPr id="2" name="Espace réservé du numéro de diapositive 1"/>
          <p:cNvSpPr>
            <a:spLocks noGrp="1"/>
          </p:cNvSpPr>
          <p:nvPr>
            <p:ph type="sldNum" sz="quarter" idx="4294967295"/>
          </p:nvPr>
        </p:nvSpPr>
        <p:spPr>
          <a:xfrm>
            <a:off x="0" y="6361113"/>
            <a:ext cx="1371600" cy="381000"/>
          </a:xfrm>
          <a:prstGeom prst="rect">
            <a:avLst/>
          </a:prstGeom>
        </p:spPr>
        <p:txBody>
          <a:bodyPr/>
          <a:lstStyle/>
          <a:p>
            <a:fld id="{9D20330E-1950-4694-A9CD-13D7E579EE1C}" type="slidenum">
              <a:rPr lang="fr-FR" smtClean="0"/>
              <a:pPr/>
              <a:t>30</a:t>
            </a:fld>
            <a:endParaRPr lang="fr-FR"/>
          </a:p>
        </p:txBody>
      </p:sp>
      <p:sp>
        <p:nvSpPr>
          <p:cNvPr id="12" name="ZoneTexte 11"/>
          <p:cNvSpPr txBox="1"/>
          <p:nvPr/>
        </p:nvSpPr>
        <p:spPr>
          <a:xfrm>
            <a:off x="3707904" y="6604000"/>
            <a:ext cx="3219450" cy="2540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fr-FR" sz="1050" dirty="0">
                <a:latin typeface="Arial" charset="0"/>
              </a:rPr>
              <a:t>Sources: </a:t>
            </a:r>
            <a:r>
              <a:rPr lang="fr-FR" sz="1050" dirty="0" smtClean="0">
                <a:latin typeface="Arial" charset="0"/>
              </a:rPr>
              <a:t>GrDF</a:t>
            </a:r>
            <a:endParaRPr lang="fr-FR" sz="1050" dirty="0">
              <a:latin typeface="Arial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50653680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Flèche droite 23"/>
          <p:cNvSpPr/>
          <p:nvPr/>
        </p:nvSpPr>
        <p:spPr bwMode="auto">
          <a:xfrm>
            <a:off x="4033050" y="2161788"/>
            <a:ext cx="1943968" cy="674149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fr-FR" smtClean="0">
              <a:solidFill>
                <a:srgbClr val="000000"/>
              </a:solidFill>
            </a:endParaRPr>
          </a:p>
        </p:txBody>
      </p:sp>
      <p:sp>
        <p:nvSpPr>
          <p:cNvPr id="22" name="Flèche droite 21"/>
          <p:cNvSpPr/>
          <p:nvPr/>
        </p:nvSpPr>
        <p:spPr bwMode="auto">
          <a:xfrm>
            <a:off x="4033050" y="3045060"/>
            <a:ext cx="1943968" cy="674149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fr-FR" smtClean="0">
              <a:solidFill>
                <a:srgbClr val="000000"/>
              </a:solidFill>
            </a:endParaRPr>
          </a:p>
        </p:txBody>
      </p:sp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3067" y="747738"/>
            <a:ext cx="1774173" cy="15945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3" name="Espace réservé du texte 22"/>
          <p:cNvSpPr>
            <a:spLocks noGrp="1"/>
          </p:cNvSpPr>
          <p:nvPr>
            <p:ph type="body" sz="half" idx="1"/>
          </p:nvPr>
        </p:nvSpPr>
        <p:spPr>
          <a:xfrm>
            <a:off x="235363" y="3149371"/>
            <a:ext cx="3581318" cy="536409"/>
          </a:xfrm>
          <a:ln>
            <a:solidFill>
              <a:srgbClr val="74B230"/>
            </a:solidFill>
          </a:ln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fr-FR" sz="1400" b="1" dirty="0" smtClean="0"/>
              <a:t>Véhicules lourds : </a:t>
            </a:r>
            <a:r>
              <a:rPr lang="fr-FR" sz="1400" dirty="0" smtClean="0"/>
              <a:t>En vente en France </a:t>
            </a:r>
          </a:p>
          <a:p>
            <a:endParaRPr lang="fr-FR" sz="1600" dirty="0"/>
          </a:p>
        </p:txBody>
      </p:sp>
      <p:sp>
        <p:nvSpPr>
          <p:cNvPr id="1536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Modèles de véhicules </a:t>
            </a:r>
          </a:p>
        </p:txBody>
      </p:sp>
      <p:sp>
        <p:nvSpPr>
          <p:cNvPr id="10" name="ZoneTexte 9"/>
          <p:cNvSpPr txBox="1"/>
          <p:nvPr/>
        </p:nvSpPr>
        <p:spPr>
          <a:xfrm>
            <a:off x="3017931" y="6604084"/>
            <a:ext cx="3673855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fr-FR" sz="1000" dirty="0">
                <a:solidFill>
                  <a:srgbClr val="000000"/>
                </a:solidFill>
              </a:rPr>
              <a:t>Sources: </a:t>
            </a:r>
            <a:r>
              <a:rPr lang="fr-FR" sz="1000" dirty="0">
                <a:solidFill>
                  <a:srgbClr val="000000"/>
                </a:solidFill>
                <a:hlinkClick r:id="rId4"/>
              </a:rPr>
              <a:t>www.ngvaeurope.eu</a:t>
            </a:r>
            <a:r>
              <a:rPr lang="fr-FR" sz="1000" dirty="0">
                <a:solidFill>
                  <a:srgbClr val="000000"/>
                </a:solidFill>
              </a:rPr>
              <a:t>, </a:t>
            </a:r>
            <a:r>
              <a:rPr lang="fr-FR" sz="1000" dirty="0">
                <a:solidFill>
                  <a:srgbClr val="000000"/>
                </a:solidFill>
                <a:hlinkClick r:id="rId5"/>
              </a:rPr>
              <a:t>www.afgnv.info</a:t>
            </a:r>
            <a:r>
              <a:rPr lang="fr-FR" sz="1000" dirty="0">
                <a:solidFill>
                  <a:srgbClr val="000000"/>
                </a:solidFill>
              </a:rPr>
              <a:t> </a:t>
            </a:r>
          </a:p>
        </p:txBody>
      </p:sp>
      <p:sp>
        <p:nvSpPr>
          <p:cNvPr id="17" name="Flèche droite 16"/>
          <p:cNvSpPr/>
          <p:nvPr/>
        </p:nvSpPr>
        <p:spPr bwMode="auto">
          <a:xfrm>
            <a:off x="4003344" y="1305082"/>
            <a:ext cx="1943968" cy="674149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fr-FR" smtClean="0">
              <a:solidFill>
                <a:srgbClr val="000000"/>
              </a:solidFill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4101816" y="2344973"/>
            <a:ext cx="146108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 dirty="0" smtClean="0">
                <a:solidFill>
                  <a:srgbClr val="000000"/>
                </a:solidFill>
              </a:rPr>
              <a:t>31 modèles</a:t>
            </a:r>
            <a:endParaRPr lang="fr-FR" sz="1400" b="1" dirty="0">
              <a:solidFill>
                <a:srgbClr val="000000"/>
              </a:solidFill>
            </a:endParaRPr>
          </a:p>
        </p:txBody>
      </p:sp>
      <p:sp>
        <p:nvSpPr>
          <p:cNvPr id="20" name="ZoneTexte 19"/>
          <p:cNvSpPr txBox="1"/>
          <p:nvPr/>
        </p:nvSpPr>
        <p:spPr>
          <a:xfrm>
            <a:off x="4070141" y="1488267"/>
            <a:ext cx="188244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 dirty="0" smtClean="0">
                <a:solidFill>
                  <a:srgbClr val="000000"/>
                </a:solidFill>
              </a:rPr>
              <a:t>27 modèles</a:t>
            </a:r>
            <a:endParaRPr lang="fr-FR" sz="1400" b="1" dirty="0">
              <a:solidFill>
                <a:srgbClr val="000000"/>
              </a:solidFill>
            </a:endParaRPr>
          </a:p>
        </p:txBody>
      </p:sp>
      <p:sp>
        <p:nvSpPr>
          <p:cNvPr id="21" name="ZoneTexte 20"/>
          <p:cNvSpPr txBox="1"/>
          <p:nvPr/>
        </p:nvSpPr>
        <p:spPr>
          <a:xfrm>
            <a:off x="4044729" y="3228244"/>
            <a:ext cx="14501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 dirty="0" smtClean="0">
                <a:solidFill>
                  <a:srgbClr val="000000"/>
                </a:solidFill>
              </a:rPr>
              <a:t>42 modèles</a:t>
            </a:r>
            <a:endParaRPr lang="fr-FR" sz="1400" b="1" dirty="0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404346" y="2955730"/>
            <a:ext cx="1924670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ctr"/>
            <a:r>
              <a:rPr lang="fr-FR" sz="1400" b="1" dirty="0">
                <a:solidFill>
                  <a:srgbClr val="00B0F0"/>
                </a:solidFill>
              </a:rPr>
              <a:t>26 </a:t>
            </a:r>
            <a:r>
              <a:rPr lang="fr-FR" sz="1400" b="1" dirty="0" smtClean="0">
                <a:solidFill>
                  <a:srgbClr val="00B0F0"/>
                </a:solidFill>
              </a:rPr>
              <a:t>bus</a:t>
            </a:r>
          </a:p>
          <a:p>
            <a:pPr lvl="1" algn="ctr"/>
            <a:r>
              <a:rPr lang="fr-FR" sz="1400" b="1" dirty="0" smtClean="0">
                <a:solidFill>
                  <a:srgbClr val="00B0F0"/>
                </a:solidFill>
              </a:rPr>
              <a:t>16 bennes à ordures ménagères</a:t>
            </a:r>
          </a:p>
          <a:p>
            <a:pPr lvl="1" algn="ctr"/>
            <a:r>
              <a:rPr lang="fr-FR" sz="1400" b="1" dirty="0" smtClean="0">
                <a:solidFill>
                  <a:srgbClr val="00B0F0"/>
                </a:solidFill>
              </a:rPr>
              <a:t>camions</a:t>
            </a:r>
            <a:endParaRPr lang="fr-FR" sz="1600" b="1" dirty="0">
              <a:solidFill>
                <a:srgbClr val="00B0F0"/>
              </a:solidFill>
            </a:endParaRPr>
          </a:p>
        </p:txBody>
      </p:sp>
      <p:sp>
        <p:nvSpPr>
          <p:cNvPr id="7" name="AutoShape 4" descr="data:image/jpeg;base64,/9j/4AAQSkZJRgABAQAAAQABAAD/2wCEAAkGBhQSEBUUERQVFBQWFBYWFBYXFxUVFRUXFRQVFBgXFRgYHScgFxokGRYUHy8gIygpLCwsFR4xNTAqNScrLCkBCQoKDgwOGQ8PGiolHSUqKS0sLDIpMi4sLSwpKSwtKSwsKiksLCwsLCwsLCwsLCkpNCwsLCwsLCwsLCwsLCwsKf/AABEIAMIBAwMBIgACEQEDEQH/xAAcAAEAAgMBAQEAAAAAAAAAAAAABQYDBAcBAgj/xABMEAABAwIDAwoBBgsGBAcAAAABAAIDBBESITEFBkEHEyIyUWFxgZGhwRQjQnKisSQzNENSYoKSssLRU2NzdOHwFRZEgwiEk6OztNL/xAAaAQEAAwEBAQAAAAAAAAAAAAAAAQIDBAUG/8QAMREAAgIBAgMFBgcBAQAAAAAAAAECAxEEMRIhQQUTUXGRIjNhgaHwFCMyQrHB4dEV/9oADAMBAAIRAxEAPwDuKIiAIiIAiIgCIiAIiIAiIgCIiAIiIAiIgCIiAIiIAiIgCIiAIiIAiIgCIiAIiIAiIgCIiAIiIAiIgCIiAIiIAiJdAEReIBdLrXqK5jOs4DzzUP8A8wtY6S13hzgW5nLoNBGeguCfNaRqnLZHLbq6av1yRYLrx0gGqqlRvNIerZvhr7qMqNoud1nE+a6oaGb35HmW9tVrlXFv6E1vRyiUVA1pqJDd18DGNL3Ow2va2Q1GZIXOdq/+IwF2GkpC6+jpX2J/YYD/ABLnvKZXmfaJYM+bayJo/WIxu+08jyWzulsIOmZG0XcT0nce+3YFyWRUZNI9eicp1xlJc2sltdy77QBF6OC3Z88D6l3wVi2P/wCIGlcQ2shmpXcTbnY/G4Ad9krm23iPlDgNGm3pkpii3VZNTsfjILm3IIDm6kaajRUNjuWxd6qWrF6WoilyvZrhiHizrDXiFKYl+Za3k/c04mNFxmHROwuBHEA6HwW1R71bWo+i2qe9o/N1ALvIPPSHkQEIe3I/SGJLrgUPLTWxPBliws6IcAOdZe78Tgbhzb3ZliPU78r5uXyvwVz2RPDYpXgZYwW4sJc5vSscsJzseHarOPgzOM3+5Y+/gdCReBeqpqEREAREQBERAEREAREQBF4l0B6i+S5alRtaNmrx4DMqVFvZGc7IQWZPBurwqq7Q5QYI7gOBPjc+jblRDt9KicXgjOE3s5xbG3I2Pa459gWndP8Ac0jB6pP9EXL5cvV4RfZJg3NxA8So+p3hiYOte3Zp6qiSsqZM5Jms7o2lx/fk+AWjtHZUTInySY5S1jnAyvc4XAys0WbqpxWvF/Qo3qZeEfq/6Rdpd7sQvGBY6G9/uUbUbakdq8+WX3KCpzgjawaNaG+gstep2zEzryMHcXC/pqvbhpq4LLSPlrb9RdJrib+/gS76lYnVCrNRvlAOqXP8Gm3q6yh6vlEA6rWj678/Rv8AVS76IdRX2fqJ7R9S9OnXwZLrl1XyiSHSS31GfF/wUBWbdqKiQBkkx7sbsznc5HsWEu0K1yimzur7Gt3lJI2qh4dVVEzyAXTSYbkD6ZBPw9VPbm7201LUGSZxIDXWDGlxuRYd3uufuhdc5G9+wlSmxtnxuExmEl2QvewAhrS4Do4jra/ALxZPLyfTxWEkbtVvE2SYuDXWc/jYHpHszXUN3T+DRWN7NztwzOvYuNQx4Wc6AzJ1rEOOfbmVPUO0bta4dFxHAkEeBUFjqxOa9LARYgEdhzHuqDTbwzN0kd4Os8e6labe9/0msd4EsPvdATc+78LvoYT2sOH209lC7Q5P45NMLvrNwu/eb/RSUG9UR6zXs8sQ9v6KRp9qxP6sjT3XsfQ2QFYpI9pUI/BqqZjB9B5E8I/ZdfAM+xd92ZUmSCJ7rXfGxxtpdzQTa/C65Vtf8nkPd/MF0jdOTFRQH+7A/dJb8EBLoiIAiIgC8uvVq7RrBFG55zsMhpc8BfvKJZ5FZSUVl7GzdMS5pFt7ac0rXSugpoQ4F0cYdJI9v6LpH2Av2tC0GUdVzz5JNpVIa57i2KIhrWtJOFt34tBbgumOlsl0PNn2pRGWMnWS5ap2vFn84w21sQbeios20yWBj3ukAz6ZxkntOWa0ZtrtGrgO64+5dMdA95vBxT7YlJ4ph6/4Xyo3mjb1bu9h7qKqd63nqgN9yqHW73Qx9Z4HiQP4iFBVPKRFe0d3nsaHO+4Ae60Velr3eTJz7Qv2TS9P9OiVO13v6zifNQe8FaeZcGgkuIbYAnIm507gqrNvNK4ZHDcA2AAOYvne5BUbUbRe7rOcfEk+2iizVVcLjBFqOy7u8VljXL5m2+N3HC36zmt9r39lNQ73iKJkbcPRYG3Ac69hmc8A1udSqlG43N1hNO48PVedldEe9iXWX39SxVe+zz9J3k4MH2Bf7Sh594Xk3AF+3DiP70mI+60zRniQvDRjifZWTn05FeGHXmfG0tsTOaDic9znYQHOcRoTpfuUaY6g6vYzwt/T4rcrGAGID+0v9lyzHAP0fMqvOT5sulGC9lENU0Bwuc6UvIGmdtQOJX1BQR4WkgkkX1sM/Bbu0pWmJ2Ejhpb9ILY2XsGeeNhghmlAaASyN7xe17XGV8wqNY5GieUakVKNWxt8Tb4qS2JDeqiDrfnDYafinf1X3sDd6pqnvjpYzI5li8F0bMNyW543DiDkL6LepNkS01eIpwGyMikLgHB1sUTXDMZHJw0WlS9tGN7/AC5eRVptf99izUj7R1HfA4etlhm1XrDaKb/CP3hZvc2Wxotd+CkfrqV2b+KZ9X4lQQl+aw/rLrW6fI2+po4JzUsY2SNrw0Ql7gHZ2Li8C/kpTwRJZKaJR2hZGTDx9V1On5DoR16qY/VZGz3zKlqbkboh1nVD/rSgfwNCniI4cHIIZewO9FuwWdqO/gfuXZYOTDZzf+nDvrvld97lSeUfZEVPPE2njZG0wuLw0WvZ9r95so3J2K/TU7Tk15bfVt8j3WXatz22ooR2NP8AG5VbZlNtLA3AyCNuFtiBECRYWJ1zsvdzds1LtrVUFTVRubHGwMp+iH4rMLpGWaMTOsDnrw4qpOToSIiEhERAFVd9qxzTGxt87nLus0e5VqVS3w/KIP8Af52Na1S4ZZRz6iCshwPZ4KBU7yv5wxxwVErw5zbNjsC5hIcA55be1je19FMwQxloM0lQ24BIZTnK40xZ38bKb2F16X/MbU9efkVm2X+Ii1/Fs/gC1lqrZdTCGg08NonNX01G6RzX1E7WYW4CYyXFxxYgW4MgOjbTUqrSArqdZSxSV0vOsY8iOnw4wXAXx4sr+C4bU7Zk0EjMib9DLusMWWh9VjiUubZ0ZhB4S+htMoozI9zmMc7nLYi0E5NYLZrzZdhAy5tfFbgOu5R8O2MJNyDd9zkRckN71eNw9qAUbBga60VdbEL2LX07sr6HpqOHG5fizyK7DEXua1jcTnENA1JJsAPVTsXJ/XO/Mhv1nxN9sV/ZTuytruOxqZ1gLGjOV+FXDe+avU9WSc76eClLPUrKXD0OM7e3YnpHRifBeS+HC4utYgG/RFusNLq0w8j0x69SwfUie/8AicFo8sNZZ1HmRd0rbjUZw6eqsT9wo3X5ypr5PrVLv5WhTjHUjizuiB3k5Mm01MZBUPc/HEwAsYxnzkrYySBc5Yr6rKzka/tKwZa4YifQmQfcm9249LTUrpomymVj4S0vmkfb5+MHIm2hPBdAkfieQMxiJ91X5l18EcH3r2AymrWQNkLmtew4nANcccd9BlxV43U29suiikhqTFzsdVUNBfEHyYGyEMu7AeAVM5T5D/xp2X06a2X9wxdK3Kooia0yRRucNp1gDnRtc7DzgIzIvbMqORPPBTOVbe+kroYWUkgPNueXdEsaMXN2tcD9ErZ5O+UGKgohC6Ged/OYwImhwILWAAZ69HsXnLw1rWUYY1rQXVF8IDdPk1tPH3U/yIRk7KFifymQ690aMlbcyD5Da0PrKw2Lbxg2Oo+edke8XWHe+QHb1TYjKnP/ANan/wBVsckLHN2pX3tmx3j+U3z91H7zSX27Wm2lO/2p4FpT+tGOo93LyKHIFnoYMQe217sKww5tB0yW9szrO+ofuWJuiyclfJ7SVxn+Uteebw4cLy3XW9l3ukpGRRsjjaGsY1rGNGjWtAAA8guVchAzq/8At+9/6LrSEhZAVjWQKUQz6XL+Vb8pj/yz/wD5CuoFcu5VT+Et/wAsfeRylFXsdFoB8zH/AIbP4AuV7FbffCXuhkPsB8V1WjHzbPqM/hCqWwdxpWban2g9zObdEY2MFy+5c0lzsrAWHaTnw4wSty+oiKCwREQBVTe+EmaIi3RaTn3SRlWtU7f+VzTCWuLb4wbfsFa0x458KOfU2KuvjfTBBbP2rIx0JDGHBU19uk7MvllcQcuF1Kw71yxxtbzTDha1oONwvYAXthVa2RU444nOuCZ6kuB6wLxK/PvzWL5e5xdZ1w172ZgascWkeyvXRKyTjHoZ3aqFMVKWcMjN6N46uKoa9stnPFnHCzMMd0dW5WxFUFpLZMRzzdfvJuF0PauzBUFpkJBbexbYa2vf0UTNuawizZXt8mH7wt/wVmDk/wDUpbKjI7FjIbnjvroC1o08SF5DvPPBFEyJ4DQ2VvUa63OluPMjsjZ4W71vVFO2GeSIuB6TG3NgTiibnbxPsq9UDot7i4W8yuaUMHfCziJ3Z2+NU2m5jnAImtbgbgjuAxzXt6WG5sRfM8FZdi8q9T8qi+VyN+Tl55w81HcNLCAfm2YjZ2E5XUHR7jTYA4PjOJrXC5eLAtBAOR7l9u3Oqj1hEbCwwuP8wC0/D2eDMXrKMtcSJPlT3opqoU3yWYSmN0pdZkrMOLmsP4xjb9U6X0UXByr141qCf2If/wALA/dCoH5sHwcw/Faz916gfmXfZPxVXRYuj9C61VT6r1Jip5RKmqY2OWUYHZSNwRjEWdMOJDbjMM07FrVXKLWteQ2rlsMVwLa+bVHU+w5muBML8r/QPwC1aukcCSYnj9g/0VHXJdDRWwez+psTbXkqJhNM9z5AWkvda5IYWtOXYApiDeushc/BM5nOSOldkw4nyZl+hBvlpkqzFKARdpaC4XuLfRdZS+To/wBaM/Ycfg7+NVUclnLGD73j3inrmtFQ8OwXwWYxli8tv1QL9Vqbr8otXRRCCne1rMRfZ0bHdJwF8znwUXWvDWk+FvG6i2U5Lmi4zA+5VwXysFm3f3kqKeeaSGTC99sTsLHXxEvOTgQOkAclm2HtaWpqJ553Y5H005c6zW3IaxoyaABkBoFDUtORiINtAbX71JbqQFskoJ/6SY+oafcEFbUp8aOfUNd0zVpoDzbfqhbFG2zj9Ur7pBaNn1QskYz77FYM6UdI5B4birP60Q9WvPwXWOYX5z3U3rqaISimLW4y0vxMDurcC19OsVYIeVnaDCXOMUgtbC6MNGfG7CDfz4oSdt5letjK47Fy01fGCn9ZB/MVtw8stQdaaHykeP5SgOs4FyzlT/Kv/Kj3less3KtOQMEMQPHN8g8ur8VEbc2sa17pZGYCIWR2Drg2c5xI7OtpnpqrR3KS2OvU8JwN+q37gssLbX8fgvtgyQanx+CqWPpERCQiIgCpfKY14hicxocRIRYuw5FtznY59FXRam0dnMmYWSNDmn1B7Wnge9aVT4JqRjfX3lbj4nHtlSEtBe3CRVuu24dbHS9oyNy8Klb47UndXNipJJA4DCWsLm3fjeTcGwOXHSw1XXJOT+eN0nNSROYZY5Gh+Nr+hhuC4XAJDbaHW+Wioe1aUx7aYJG4X/J35XDhfpaOGR6JK3g+ObSe7X8nLYu7qjKSzhPl8iR2TUmSCN7r4iwYstHAWcP3gV918IfE9jiQ1zCCRqARwyKjhsiGR8jhja/nHXex743EnpG+E2Jz4g6r6OzJm/i6p57pWMlHqMLvdewpS4cYz9/I+dcIceVLHXDX98yJ2js9j6iZxaC7Ewg8bczHb4qKo9ktIcc+i+UanhI5o97KaAkE0omwF1ojdmINILXN0dmD0Vq0rujI3++k8cyH2+0vDt94/M+po91HyRYdhNkEVpDcXHN6dQMaBewyzB1zUkofZe14cODnmYxq1zwC0gAWANsslLA+i96iScEfJ6qElbLK6+GD6ui09qVvNQSSfoRucPEDL3suWRb61jdJ3H6wa4faBWd+qjS0maaXQz1EXKLSwdek0WKs2hHCAZXhgLg0Em13G9gufbI5RZzKxk4Y5jnAOIbhcAcr5G2Wuiuu19kidgaXltjqLXIILXDPgQSEherE3XuWs0jolGNzwvFEJyhxgsgudJHd/wBEKt0LmteC4nCQWvGXVcLHzGvkFZ99mWFPxvKR9gqvOgFtP9+i8rVNq1vyPe0EU9Ol5/yaG0KDCXNcTdrrE9uevxWqYcJaQeHw496mNsBpgbIB0hZjhx6OHCfNpA/ZWCGAFjTY5tB9vBczeGdqWVzPNm0weTizaOk7Phn0fM2HmpHd0l00xda7qWf+XLwGnksU8IYwMAzPSf3XHRb5DM/W7ltbtU3z7mgZuppgO8ksA+9bVP20jnvS7uUjWh6gHYFlp6dxOQWGEcNFKUso0BXMdaNangLb3WYR5W7UdKL6hau0NqtiZfU8B2/6ISbbaYLPiDBcgn6rXOPo0FRNLTzyDpSvBP0Y2Ny7r2JJUjBunM/UVLvrPc0e1ldQk9kZythHdr1Npm0bC7YZ3fsBv8bgtqHa01rtpHuFuMsLb9wALs+5fVLuO7K8LP23Yz7lynqHd17QACxoGgaMh4AABarTWvoc0+0NNHeaLVuBykNrm4JRzcoANjbMHR2WRBzFxbMEEA63dh/35BcVm3OfG3HTSfPMe+SK4AaOcOJ8J7YnG+R0JuukbmVznRhklg8NDi0EHDiHSbcZGzri/FJ6ecFlkVdoUWyUYPmyyoiLnO4IiIAsbwVkXxKMkIZHVlCx46WXfeypO+O6LnQOdSuDpoyJImn6Tm6sv+s0ubrxXQAzVa01ML6WVllPkVeGuZ+aaaq2pDI+9NLZzy4tkhe0XNtHGxtkOKn6LeCR2U9M+PjcODhcd1wfvXbJ6TgRcKFr92YpOFj3LeOosj1Oaejps545/A5p8lfUzuNOA880y7S4MeSHy9Vr7Y7Ai4B4hRstFJA+QTxyQ3kxDnGloILGNPS6pzaRqrttLcI/QsVGFlZT9EPcWj6DwJGW7g+9vKyxsk5ycvE6Kq1XBQXQ1KWhhlgaZY43ixzc1p0cRqsR3SgGcLpYTqDFI4D0NwvuTbDwTihYGnURgsHebEnU3Jz1JWen21EbC+DucLD10Xr0zqmknjOPmfO6ivUVSk45xl/FY8iu710FRFSPvVOljJa1zXsbizeLdMZ6gKt7pbrfLJXBzsMcYBeRqcRsGt7Dk437Gq9b4WdQSkG4AYRbMZSMWhyZMHyeUjXnrHwDG2+8rOdUZahR6YN69TOGklNb58CJ3u3DFKwTQFxjxWe1xa5zb5NdcAXByytcG2qtOyNuwyQxYpGc5gaHNLgHXAscjqpbalNztPLGTk6N4tla5bkfIi6pW6OxYqikDpI2uONzbm4dkGnUEHirut1W4rW6MY3LUafNzeYvdfEkN8Wnm4Do35QLebHf6KFJ04LZ2/u1HTMZIwuHzzG4C4uZnfO2t8u3itO/l4X+K4NVnvPaR6+h4e6XC8rma+0XfNO0+jrf9Jq2Nnt6DXEdFrQfHTC3zI9LrT2i75p/kfcL6ppPmmC5tYEDPu98lzJnY1lG06W5Jvcm50469qlN1ZSatt/7GT2dGoXEpXdQ/hjf8KX74ltp3+bHzOfVr8ifky4y7OiebujY49paL+q2tmbvUuLpRjP9Z4/mWrQxPbGBK/nHi93huG+ZtlwysFuxL6B1QmuaPj3bZB4jN+puSbnUjXX5ppv2uefbFZRu1d04nywFnNRxRvxyxhjLy2sWDFqAHDMaFbsqxFZrTRxgotRcpZ42SgqGAWuPIFfDq9nf6KOWjV7cp4vxk0bT2Y2k/ujP2WjUI7szjTOx+ymycO0hwb6lYn7RcdLD/feoPZe8UFQX8255iiaXzzc27momhrnAuLrXJw2DRmTkqlWcpchvzMLWjgZCXm3g3CPf1WEtVRHrk7q+yr5/tx5nQ3zuOpPqrHuEPnZT+o33cf6Km7p1Dqihhlmtzj5ZgSAG9BjY7Cw7CXLpG6cIa19gBm37j/Vc2q1cZVcMVv8A9PR0PZ8q7+KTXs/2iwoiLyD6IIiIAvCF6iA+cKxyMzWZfLmoQ0a5jWCSlBW5gXyWq6fiZNY2Ix1AeC056K+Tm38QpstXhHAi471Vmq2KZX7qxv0FiqztHchwvYX8F1CalHBar4VIyjie0N23YXNIIDhZwFxf0UZsCrbRVboXjDHMGlh4B7btzv25+y7nU7OY/rNBVJ325M21UPzJDZW5xk5A9rSeAP3gK8LHCSkuhjbRG2Dg9mQG8O3WxwPcHfRcAP0i4EAdoNyPJQ/J2cVI9oJBEpOWubW+2Sqm19166J2GeCfLJpwuez9lzbtPkV8bO2BU4gQHRfrXLSPIG910y1XHPikuWNjjhoO7qcIy55znyL7vo21G25vhlhJPbYkXPqqwHXFwQR2g3Cm6WsnYWYnGQMex9n3zLDfNws7PjY8VNyV+z6g3qaR0LzrJH08+0lnNyepesdTb3kuKK6G+iolTXwSfPLOf1/4t/wBUr5oj80zw+JV9fydQ1LSKKtY4uBHNvLXOz7nCN7Rpwf5qGruTqupRgfDzobfpQnHfO+THBrzrwaVy8S6nbhkCFKbsn8LZ/hzD7LT8FFvGF2F12OGrXgsf+64AqS3dFqyLvEo/9px+C6KPeR8zl1XuZ+TL6Ix2emX3KyQbBjc3EHOA1GYOWXaFW7qb2TtQBnNvNhfI/Ar2dVGzhUq3zPmtDZUpONyWH49D4qNnEGwcDnxHf4rHNsp1hgeMV9CMjlplpmt+pmbiBa4WHG47u9Y59oMuLG5BJy7xZcEZ6qT5ZPWnHQQWXj+TnnKK8mkjtcAyjEP+3IbHtsQqFRbKklNoInyHsjY53rYWHiV2iSFrhZzWvF7gPa1wBF7EBwIBzOY7V9Pc4i2KzRoNfQaD0XVbopWz4mzgo7SjRX3cY53K9Q7rTU9C6kj+TtNSxjqyd73Pe04sTYYY4ycmAWJda7nOsbALJRblUEXWbJVPGpkcWR/+lDnbuc8+amg0F2EYnu4NF3u/db/RTNFupUyfQELe2Q5+TG3PkS1V/Daer9b+/Iv+M1mo5Vxx8v7ZGsms1jY2sjYwEMYxoYxgcbmwA49quO5XWn6WOz2tDs8wMdjbhcWK8otwom/jnvlPYPm2ejel6uVho6COJuGJjWN7GgAX7TbU9659Rqa5R4K1yOvR6K2FneWvn/hsoiLzz2QiIgCIiAIiIDyy8IX0iEYMeBfBYs1kshJrli+HRLYdGvm3arpmLizRlplrcwpR7cljZGo6lk3jmRclOo6q2NG/Vo8bKxSwLUdTngjRKllFNrd0Gnq2Vert03N4LpjoVifCoyWOO1OwyOC2aPb9ZTjDHM8s05t9pY7dmF97DwsumVGx2O1ChqzdQHqoCvf85xytwVtIx7e2O2HyhmxM9CFgGztlgienfzUjLkRu5yLrDAeg4ujdk4noFtrXzW1WbtEcFDz7HI4JBKElJdCti44OD6rBLxVLXDouafAgrZiKqT9k93svqOle3qucPBzh8V68e0F1R4M+x3+2RcyV8TbYhjiex+HEXscDq4Yb5ADPj7lVQRPOrnn9px+KyxUHcos18ZLCiKeyJReZS9CSG3A42aMP6z729Bn62W7TQB+Zfj7mnC30ab+pUdBswngpSk2ISuOzVWz6npVdn0VbRz5k7s2Qxi0YDR2NFr+NtVYKLaknHNQuz9mvb9I+ef3qwUZt1hfvGXsuZs7kktiVpqou1C2lrQSNOh+BWyqkhERAEREAREQBERAEREASyIgC8IXqIDG5i+WhZl4QhGDGWrE2MWWcgoApyV4eRrOgGq+H0bTpl93+i3S1fJjR8yYrBFyURHD0WB1OpuxXw6EHgoLEG+kB1F1oVOwWO4WVmdSea+fkyAotVup2BR0m7RHBdMFKhoQdQpBzJm7x7Fu027vcr/8A8Nb2J8hCZBVqXYQGoUlDQAaBS3yVe8wgNFsCyCNbYp1lZThCrZqsp1vQjLNehi+gECyeoiKCwREQBERAEREAREQBERAEREAREQBERAEREAXll6iA8sll6iA8svURAEREB5ZMK9RAeWXqIgCIiAIiIAiIgCIiAIiIAiIgCIiAIiIAiIgCIiAIiIAiIgCIiAIiIAiIgCIiAIiIAiIgCIiAIiID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>
              <a:solidFill>
                <a:srgbClr val="000000"/>
              </a:solidFill>
            </a:endParaRPr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26430" y="2726692"/>
            <a:ext cx="1750096" cy="13108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Rectangle 7"/>
          <p:cNvSpPr/>
          <p:nvPr/>
        </p:nvSpPr>
        <p:spPr>
          <a:xfrm>
            <a:off x="3551401" y="805354"/>
            <a:ext cx="2561920" cy="338554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none">
            <a:spAutoFit/>
          </a:bodyPr>
          <a:lstStyle/>
          <a:p>
            <a:pPr algn="ctr"/>
            <a:r>
              <a:rPr lang="fr-FR" sz="1600" b="1" dirty="0">
                <a:solidFill>
                  <a:srgbClr val="002060"/>
                </a:solidFill>
              </a:rPr>
              <a:t>Gammes disponibles</a:t>
            </a:r>
          </a:p>
        </p:txBody>
      </p:sp>
      <p:sp>
        <p:nvSpPr>
          <p:cNvPr id="11" name="Rectangle 10"/>
          <p:cNvSpPr/>
          <p:nvPr/>
        </p:nvSpPr>
        <p:spPr>
          <a:xfrm>
            <a:off x="228262" y="2181906"/>
            <a:ext cx="3576704" cy="738664"/>
          </a:xfrm>
          <a:prstGeom prst="rect">
            <a:avLst/>
          </a:prstGeom>
          <a:ln>
            <a:solidFill>
              <a:srgbClr val="74B230"/>
            </a:solidFill>
          </a:ln>
        </p:spPr>
        <p:txBody>
          <a:bodyPr wrap="square">
            <a:spAutoFit/>
          </a:bodyPr>
          <a:lstStyle/>
          <a:p>
            <a:pPr algn="ctr" eaLnBrk="0" fontAlgn="base" hangingPunct="0">
              <a:spcBef>
                <a:spcPts val="1800"/>
              </a:spcBef>
              <a:spcAft>
                <a:spcPct val="0"/>
              </a:spcAft>
              <a:buClr>
                <a:srgbClr val="006666"/>
              </a:buClr>
              <a:buSzPct val="100000"/>
            </a:pPr>
            <a:r>
              <a:rPr lang="fr-FR" sz="1400" b="1" kern="0" dirty="0">
                <a:solidFill>
                  <a:srgbClr val="00386B"/>
                </a:solidFill>
              </a:rPr>
              <a:t>Véhicules légers de </a:t>
            </a:r>
            <a:r>
              <a:rPr lang="fr-FR" sz="1400" b="1" kern="0" dirty="0" smtClean="0">
                <a:solidFill>
                  <a:srgbClr val="00386B"/>
                </a:solidFill>
              </a:rPr>
              <a:t>tourisme : </a:t>
            </a:r>
            <a:r>
              <a:rPr lang="fr-FR" sz="1400" kern="0" dirty="0" smtClean="0">
                <a:solidFill>
                  <a:srgbClr val="00386B"/>
                </a:solidFill>
              </a:rPr>
              <a:t>En </a:t>
            </a:r>
            <a:r>
              <a:rPr lang="fr-FR" sz="1400" kern="0" dirty="0">
                <a:solidFill>
                  <a:srgbClr val="00386B"/>
                </a:solidFill>
              </a:rPr>
              <a:t>vente en France et pays </a:t>
            </a:r>
            <a:r>
              <a:rPr lang="fr-FR" sz="1400" kern="0" dirty="0" smtClean="0">
                <a:solidFill>
                  <a:srgbClr val="00386B"/>
                </a:solidFill>
              </a:rPr>
              <a:t>voisins, dont </a:t>
            </a:r>
            <a:r>
              <a:rPr lang="fr-FR" sz="1400" kern="0" dirty="0">
                <a:solidFill>
                  <a:srgbClr val="00386B"/>
                </a:solidFill>
              </a:rPr>
              <a:t>17 en première monte</a:t>
            </a:r>
          </a:p>
        </p:txBody>
      </p:sp>
      <p:sp>
        <p:nvSpPr>
          <p:cNvPr id="12" name="Rectangle 11"/>
          <p:cNvSpPr/>
          <p:nvPr/>
        </p:nvSpPr>
        <p:spPr>
          <a:xfrm>
            <a:off x="205139" y="1307103"/>
            <a:ext cx="3576704" cy="738664"/>
          </a:xfrm>
          <a:prstGeom prst="rect">
            <a:avLst/>
          </a:prstGeom>
          <a:ln>
            <a:solidFill>
              <a:srgbClr val="74B230"/>
            </a:solidFill>
          </a:ln>
        </p:spPr>
        <p:txBody>
          <a:bodyPr wrap="square">
            <a:spAutoFit/>
          </a:bodyPr>
          <a:lstStyle/>
          <a:p>
            <a:pPr algn="ctr" eaLnBrk="0" fontAlgn="base" hangingPunct="0">
              <a:spcBef>
                <a:spcPts val="1800"/>
              </a:spcBef>
              <a:spcAft>
                <a:spcPct val="0"/>
              </a:spcAft>
              <a:buClr>
                <a:srgbClr val="006666"/>
              </a:buClr>
              <a:buSzPct val="100000"/>
            </a:pPr>
            <a:r>
              <a:rPr lang="fr-FR" sz="1400" b="1" kern="0" dirty="0">
                <a:solidFill>
                  <a:srgbClr val="00386B"/>
                </a:solidFill>
              </a:rPr>
              <a:t>Véhicules utilitaires </a:t>
            </a:r>
            <a:r>
              <a:rPr lang="fr-FR" sz="1400" b="1" kern="0" dirty="0" smtClean="0">
                <a:solidFill>
                  <a:srgbClr val="00386B"/>
                </a:solidFill>
              </a:rPr>
              <a:t>légers :</a:t>
            </a:r>
            <a:r>
              <a:rPr lang="fr-FR" sz="1400" kern="0" dirty="0" smtClean="0">
                <a:solidFill>
                  <a:srgbClr val="00386B"/>
                </a:solidFill>
              </a:rPr>
              <a:t> En </a:t>
            </a:r>
            <a:r>
              <a:rPr lang="fr-FR" sz="1400" kern="0" dirty="0">
                <a:solidFill>
                  <a:srgbClr val="00386B"/>
                </a:solidFill>
              </a:rPr>
              <a:t>vente en France et en </a:t>
            </a:r>
            <a:r>
              <a:rPr lang="fr-FR" sz="1400" kern="0" dirty="0" smtClean="0">
                <a:solidFill>
                  <a:srgbClr val="00386B"/>
                </a:solidFill>
              </a:rPr>
              <a:t>Europe, </a:t>
            </a:r>
            <a:r>
              <a:rPr lang="fr-FR" sz="1400" kern="0" dirty="0">
                <a:solidFill>
                  <a:srgbClr val="00386B"/>
                </a:solidFill>
              </a:rPr>
              <a:t>dont 18 en première monte</a:t>
            </a:r>
          </a:p>
        </p:txBody>
      </p:sp>
      <p:pic>
        <p:nvPicPr>
          <p:cNvPr id="1031" name="Picture 7" descr="https://encrypted-tbn3.google.com/images?q=tbn:ANd9GcQu683eHHOO54u1yoeG5v4QcGf7BN1W7fxjGPnmP_kU9e6VHJ4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1484" y="1979231"/>
            <a:ext cx="1481110" cy="99332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/>
          <p:cNvSpPr/>
          <p:nvPr/>
        </p:nvSpPr>
        <p:spPr>
          <a:xfrm>
            <a:off x="4070141" y="4517984"/>
            <a:ext cx="4939463" cy="14634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eaLnBrk="0" fontAlgn="base" hangingPunct="0">
              <a:spcBef>
                <a:spcPts val="900"/>
              </a:spcBef>
              <a:spcAft>
                <a:spcPct val="0"/>
              </a:spcAft>
              <a:buClr>
                <a:srgbClr val="006666"/>
              </a:buClr>
              <a:buSzPct val="100000"/>
              <a:buFont typeface="Wingdings" pitchFamily="2" charset="2"/>
              <a:buChar char="Ø"/>
            </a:pPr>
            <a:r>
              <a:rPr lang="fr-FR" sz="1600" b="1" kern="0" dirty="0">
                <a:solidFill>
                  <a:srgbClr val="00386B"/>
                </a:solidFill>
              </a:rPr>
              <a:t>Grand choix de véhicules GNV </a:t>
            </a:r>
            <a:r>
              <a:rPr lang="fr-FR" sz="1600" b="1" kern="0" dirty="0" smtClean="0">
                <a:solidFill>
                  <a:srgbClr val="00386B"/>
                </a:solidFill>
              </a:rPr>
              <a:t>et bicarburation</a:t>
            </a:r>
            <a:endParaRPr lang="fr-FR" sz="1600" b="1" kern="0" dirty="0">
              <a:solidFill>
                <a:srgbClr val="00386B"/>
              </a:solidFill>
            </a:endParaRPr>
          </a:p>
          <a:p>
            <a:pPr marL="742950" lvl="1" indent="-28575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CCCC"/>
              </a:buClr>
              <a:buSzPct val="100000"/>
              <a:buFont typeface="Wingdings" pitchFamily="2" charset="2"/>
              <a:buChar char="l"/>
            </a:pPr>
            <a:r>
              <a:rPr lang="fr-FR" sz="1400" kern="0" dirty="0" smtClean="0">
                <a:solidFill>
                  <a:srgbClr val="00386B"/>
                </a:solidFill>
              </a:rPr>
              <a:t>Autonomie </a:t>
            </a:r>
            <a:r>
              <a:rPr lang="fr-FR" sz="1400" kern="0" dirty="0">
                <a:solidFill>
                  <a:srgbClr val="00386B"/>
                </a:solidFill>
              </a:rPr>
              <a:t>de </a:t>
            </a:r>
            <a:r>
              <a:rPr lang="fr-FR" sz="1400" kern="0" dirty="0" smtClean="0">
                <a:solidFill>
                  <a:srgbClr val="00386B"/>
                </a:solidFill>
              </a:rPr>
              <a:t>~500 </a:t>
            </a:r>
            <a:r>
              <a:rPr lang="fr-FR" sz="1400" kern="0" dirty="0">
                <a:solidFill>
                  <a:srgbClr val="00386B"/>
                </a:solidFill>
              </a:rPr>
              <a:t>km </a:t>
            </a:r>
          </a:p>
          <a:p>
            <a:pPr marL="742950" lvl="1" indent="-28575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CCCC"/>
              </a:buClr>
              <a:buSzPct val="100000"/>
              <a:buFont typeface="Wingdings" pitchFamily="2" charset="2"/>
              <a:buChar char="l"/>
            </a:pPr>
            <a:r>
              <a:rPr lang="fr-FR" sz="1400" kern="0" dirty="0" smtClean="0">
                <a:solidFill>
                  <a:srgbClr val="00386B"/>
                </a:solidFill>
              </a:rPr>
              <a:t>Prix d’un VL : </a:t>
            </a:r>
            <a:r>
              <a:rPr lang="fr-FR" sz="1400" kern="0" dirty="0">
                <a:solidFill>
                  <a:srgbClr val="00386B"/>
                </a:solidFill>
              </a:rPr>
              <a:t>entre 10 000  </a:t>
            </a:r>
            <a:r>
              <a:rPr lang="fr-FR" sz="1400" kern="0" dirty="0" smtClean="0">
                <a:solidFill>
                  <a:srgbClr val="00386B"/>
                </a:solidFill>
              </a:rPr>
              <a:t>et </a:t>
            </a:r>
            <a:r>
              <a:rPr lang="fr-FR" sz="1400" kern="0" dirty="0">
                <a:solidFill>
                  <a:srgbClr val="00386B"/>
                </a:solidFill>
              </a:rPr>
              <a:t>15 000 </a:t>
            </a:r>
            <a:r>
              <a:rPr lang="fr-FR" sz="1400" kern="0" dirty="0" smtClean="0">
                <a:solidFill>
                  <a:srgbClr val="00386B"/>
                </a:solidFill>
              </a:rPr>
              <a:t>euros</a:t>
            </a:r>
            <a:endParaRPr lang="fr-FR" sz="1600" b="1" kern="0" dirty="0" smtClean="0">
              <a:solidFill>
                <a:srgbClr val="00386B"/>
              </a:solidFill>
            </a:endParaRPr>
          </a:p>
          <a:p>
            <a:pPr marL="285750" indent="-285750" eaLnBrk="0" fontAlgn="base" hangingPunct="0">
              <a:spcBef>
                <a:spcPts val="900"/>
              </a:spcBef>
              <a:spcAft>
                <a:spcPct val="0"/>
              </a:spcAft>
              <a:buClr>
                <a:srgbClr val="006666"/>
              </a:buClr>
              <a:buSzPct val="100000"/>
              <a:buFont typeface="Wingdings" pitchFamily="2" charset="2"/>
              <a:buChar char="Ø"/>
            </a:pPr>
            <a:r>
              <a:rPr lang="fr-FR" sz="1600" b="1" kern="0" dirty="0" smtClean="0">
                <a:solidFill>
                  <a:srgbClr val="00386B"/>
                </a:solidFill>
              </a:rPr>
              <a:t>Hybridation possible… (à développer)</a:t>
            </a:r>
            <a:endParaRPr lang="fr-FR" sz="1600" b="1" kern="0" dirty="0">
              <a:solidFill>
                <a:srgbClr val="00386B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331640" y="5749806"/>
            <a:ext cx="3568692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050" dirty="0">
                <a:solidFill>
                  <a:srgbClr val="002060"/>
                </a:solidFill>
              </a:rPr>
              <a:t>Opel </a:t>
            </a:r>
            <a:r>
              <a:rPr lang="en-US" sz="1050" dirty="0" err="1">
                <a:solidFill>
                  <a:srgbClr val="002060"/>
                </a:solidFill>
              </a:rPr>
              <a:t>Zafira</a:t>
            </a:r>
            <a:r>
              <a:rPr lang="en-US" sz="1050" dirty="0">
                <a:solidFill>
                  <a:srgbClr val="002060"/>
                </a:solidFill>
              </a:rPr>
              <a:t> </a:t>
            </a:r>
            <a:endParaRPr lang="en-US" sz="1050" dirty="0" smtClean="0">
              <a:solidFill>
                <a:srgbClr val="002060"/>
              </a:solidFill>
            </a:endParaRPr>
          </a:p>
          <a:p>
            <a:pPr algn="ctr"/>
            <a:r>
              <a:rPr lang="en-US" sz="1050" dirty="0" smtClean="0">
                <a:solidFill>
                  <a:srgbClr val="002060"/>
                </a:solidFill>
              </a:rPr>
              <a:t>1.6 </a:t>
            </a:r>
            <a:r>
              <a:rPr lang="en-US" sz="1050" dirty="0" err="1">
                <a:solidFill>
                  <a:srgbClr val="002060"/>
                </a:solidFill>
              </a:rPr>
              <a:t>ecoFLEX</a:t>
            </a:r>
            <a:r>
              <a:rPr lang="en-US" sz="1050" dirty="0">
                <a:solidFill>
                  <a:srgbClr val="002060"/>
                </a:solidFill>
              </a:rPr>
              <a:t> Turbo CNG</a:t>
            </a:r>
            <a:endParaRPr lang="en-US" sz="700" dirty="0">
              <a:solidFill>
                <a:srgbClr val="002060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8" cstate="print">
            <a:extLst>
              <a:ext uri="{BEBA8EAE-BF5A-486C-A8C5-ECC9F3942E4B}">
                <a14:imgProps xmlns="" xmlns:a14="http://schemas.microsoft.com/office/drawing/2010/main">
                  <a14:imgLayer r:embed="rId9">
                    <a14:imgEffect>
                      <a14:backgroundRemoval t="29500" b="73667" l="53516" r="87793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282035" y="3628195"/>
            <a:ext cx="3847769" cy="29758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202913802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Principales réglementations à respecter </a:t>
            </a:r>
            <a:endParaRPr lang="fr-FR" dirty="0" smtClean="0"/>
          </a:p>
        </p:txBody>
      </p:sp>
      <p:sp>
        <p:nvSpPr>
          <p:cNvPr id="7" name="Espace réservé du contenu 6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0"/>
            <a:r>
              <a:rPr lang="fr-FR" b="1" dirty="0" smtClean="0"/>
              <a:t>Règlementation ICPE : </a:t>
            </a:r>
          </a:p>
          <a:p>
            <a:pPr lvl="1"/>
            <a:r>
              <a:rPr lang="fr-FR" dirty="0" smtClean="0">
                <a:hlinkClick r:id="rId4"/>
              </a:rPr>
              <a:t>Code de l’environnement, article annexe (2) à l'article R511-9</a:t>
            </a:r>
            <a:endParaRPr lang="fr-FR" dirty="0" smtClean="0"/>
          </a:p>
          <a:p>
            <a:pPr marL="914400" lvl="2" indent="0">
              <a:buNone/>
            </a:pPr>
            <a:endParaRPr lang="fr-FR" dirty="0" smtClean="0">
              <a:hlinkClick r:id="rId4"/>
            </a:endParaRPr>
          </a:p>
          <a:p>
            <a:pPr lvl="1"/>
            <a:r>
              <a:rPr lang="fr-FR" dirty="0" smtClean="0"/>
              <a:t>Rubrique 1413 : </a:t>
            </a:r>
            <a:r>
              <a:rPr lang="fr-FR" b="1" dirty="0" smtClean="0"/>
              <a:t>Débit total en sortie du système de compression</a:t>
            </a:r>
          </a:p>
          <a:p>
            <a:pPr lvl="2"/>
            <a:r>
              <a:rPr lang="fr-FR" dirty="0" smtClean="0"/>
              <a:t>Débit ≥ 2 000</a:t>
            </a:r>
            <a:r>
              <a:rPr lang="en-US" dirty="0"/>
              <a:t> m</a:t>
            </a:r>
            <a:r>
              <a:rPr lang="en-US" baseline="30000" dirty="0"/>
              <a:t>3 </a:t>
            </a:r>
            <a:r>
              <a:rPr lang="fr-FR" dirty="0" smtClean="0"/>
              <a:t>/h ou si </a:t>
            </a:r>
          </a:p>
          <a:p>
            <a:pPr marL="914400" lvl="2" indent="0">
              <a:buNone/>
            </a:pPr>
            <a:r>
              <a:rPr lang="fr-FR" dirty="0"/>
              <a:t> </a:t>
            </a:r>
            <a:r>
              <a:rPr lang="fr-FR" dirty="0" smtClean="0"/>
              <a:t>   la  masse totale de gaz contenu dans l'installation &gt; 10t : </a:t>
            </a:r>
            <a:r>
              <a:rPr lang="fr-FR" u="sng" dirty="0" smtClean="0"/>
              <a:t>Régime d’autorisation</a:t>
            </a:r>
          </a:p>
          <a:p>
            <a:pPr lvl="2"/>
            <a:r>
              <a:rPr lang="fr-FR" dirty="0" smtClean="0"/>
              <a:t>2 000</a:t>
            </a:r>
            <a:r>
              <a:rPr lang="en-US" dirty="0"/>
              <a:t> m</a:t>
            </a:r>
            <a:r>
              <a:rPr lang="en-US" baseline="30000" dirty="0"/>
              <a:t>3 </a:t>
            </a:r>
            <a:r>
              <a:rPr lang="fr-FR" dirty="0" smtClean="0"/>
              <a:t>/</a:t>
            </a:r>
            <a:r>
              <a:rPr lang="fr-FR" dirty="0"/>
              <a:t>h </a:t>
            </a:r>
            <a:r>
              <a:rPr lang="fr-FR" dirty="0" smtClean="0"/>
              <a:t>&gt; Débit ≥ 80</a:t>
            </a:r>
            <a:r>
              <a:rPr lang="fr-FR" b="1" dirty="0"/>
              <a:t> </a:t>
            </a:r>
            <a:r>
              <a:rPr lang="en-US" dirty="0" smtClean="0"/>
              <a:t>m</a:t>
            </a:r>
            <a:r>
              <a:rPr lang="en-US" baseline="30000" dirty="0" smtClean="0"/>
              <a:t>3 </a:t>
            </a:r>
            <a:r>
              <a:rPr lang="fr-FR" dirty="0" smtClean="0"/>
              <a:t>/h ou si </a:t>
            </a:r>
          </a:p>
          <a:p>
            <a:pPr marL="914400" lvl="2" indent="0">
              <a:buNone/>
            </a:pPr>
            <a:r>
              <a:rPr lang="fr-FR" dirty="0"/>
              <a:t> </a:t>
            </a:r>
            <a:r>
              <a:rPr lang="fr-FR" dirty="0" smtClean="0"/>
              <a:t>   la masse de gaz contenu dans l'installation &gt; 1t : </a:t>
            </a:r>
            <a:r>
              <a:rPr lang="fr-FR" u="sng" dirty="0" smtClean="0"/>
              <a:t>Régime de déclaration</a:t>
            </a:r>
          </a:p>
          <a:p>
            <a:pPr lvl="1">
              <a:buClr>
                <a:srgbClr val="99CCCC"/>
              </a:buClr>
            </a:pPr>
            <a:r>
              <a:rPr lang="fr-FR" dirty="0" smtClean="0"/>
              <a:t>La plupart des stations ne sont jamais soumises à autorisation</a:t>
            </a:r>
          </a:p>
          <a:p>
            <a:pPr lvl="2"/>
            <a:endParaRPr lang="fr-FR" dirty="0" smtClean="0"/>
          </a:p>
          <a:p>
            <a:pPr lvl="2"/>
            <a:endParaRPr lang="fr-FR" dirty="0" smtClean="0"/>
          </a:p>
          <a:p>
            <a:pPr lvl="0"/>
            <a:r>
              <a:rPr lang="fr-FR" b="1" dirty="0" smtClean="0"/>
              <a:t>Règlementation ATEX:</a:t>
            </a:r>
          </a:p>
          <a:p>
            <a:pPr lvl="1">
              <a:buClr>
                <a:srgbClr val="99CCCC"/>
              </a:buClr>
            </a:pPr>
            <a:r>
              <a:rPr lang="fr-FR" dirty="0" smtClean="0">
                <a:hlinkClick r:id="rId5"/>
              </a:rPr>
              <a:t>Mesures de sécurité pour les atmosphères explosives</a:t>
            </a:r>
            <a:endParaRPr lang="fr-FR" b="1" dirty="0"/>
          </a:p>
          <a:p>
            <a:pPr lvl="2">
              <a:buClr>
                <a:srgbClr val="006666"/>
              </a:buClr>
            </a:pPr>
            <a:r>
              <a:rPr lang="fr-FR" dirty="0" smtClean="0"/>
              <a:t>Personnel </a:t>
            </a:r>
            <a:r>
              <a:rPr lang="fr-FR" dirty="0"/>
              <a:t>informé et équipé en fonction du degré de </a:t>
            </a:r>
            <a:r>
              <a:rPr lang="fr-FR" dirty="0" smtClean="0"/>
              <a:t>dangerosité</a:t>
            </a:r>
            <a:endParaRPr lang="fr-FR" dirty="0"/>
          </a:p>
          <a:p>
            <a:pPr lvl="2">
              <a:buClr>
                <a:srgbClr val="006666"/>
              </a:buClr>
            </a:pPr>
            <a:r>
              <a:rPr lang="fr-FR" dirty="0" smtClean="0"/>
              <a:t>Site contrôlé régulièrement</a:t>
            </a:r>
            <a:endParaRPr lang="fr-FR" dirty="0"/>
          </a:p>
          <a:p>
            <a:pPr marL="0" lvl="0" indent="0">
              <a:buNone/>
            </a:pPr>
            <a:endParaRPr lang="fr-FR" dirty="0"/>
          </a:p>
          <a:p>
            <a:pPr lvl="0"/>
            <a:r>
              <a:rPr lang="fr-FR" b="1" dirty="0" smtClean="0">
                <a:sym typeface="Wingdings" pitchFamily="2" charset="2"/>
              </a:rPr>
              <a:t>Pour en savoir plus : </a:t>
            </a:r>
            <a:r>
              <a:rPr lang="fr-FR" b="1" dirty="0" smtClean="0"/>
              <a:t>Guide pratique et réglementaire du Club Biogaz (début 2013)</a:t>
            </a:r>
            <a:endParaRPr lang="fr-FR" b="1" dirty="0"/>
          </a:p>
        </p:txBody>
      </p:sp>
      <p:sp>
        <p:nvSpPr>
          <p:cNvPr id="2" name="Rectangle 1"/>
          <p:cNvSpPr/>
          <p:nvPr/>
        </p:nvSpPr>
        <p:spPr>
          <a:xfrm>
            <a:off x="2051720" y="6581508"/>
            <a:ext cx="5364088" cy="25391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fr-FR" sz="1050" dirty="0" smtClean="0">
                <a:latin typeface="Arial" charset="0"/>
              </a:rPr>
              <a:t>Sources: </a:t>
            </a:r>
            <a:r>
              <a:rPr lang="fr-FR" sz="1050" dirty="0" err="1" smtClean="0">
                <a:latin typeface="Arial" charset="0"/>
              </a:rPr>
              <a:t>Legifrance</a:t>
            </a:r>
            <a:endParaRPr lang="fr-FR" sz="1050" dirty="0">
              <a:latin typeface="Arial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="" xmlns:p14="http://schemas.microsoft.com/office/powerpoint/2010/main" val="457761777"/>
      </p:ext>
    </p:extLst>
  </p:cSld>
  <p:clrMapOvr>
    <a:masterClrMapping/>
  </p:clrMapOvr>
  <p:transition advTm="229546">
    <p:fade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Avantages financiers</a:t>
            </a:r>
          </a:p>
        </p:txBody>
      </p:sp>
      <p:sp>
        <p:nvSpPr>
          <p:cNvPr id="7" name="Espace réservé du contenu 6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fr-FR" b="1" dirty="0" smtClean="0"/>
              <a:t>Véhicules utilitaires : </a:t>
            </a:r>
          </a:p>
          <a:p>
            <a:pPr lvl="1"/>
            <a:r>
              <a:rPr lang="fr-FR" dirty="0" smtClean="0"/>
              <a:t>Récupération de la TVA sur le carburant à hauteur de 100%</a:t>
            </a:r>
          </a:p>
          <a:p>
            <a:pPr lvl="1"/>
            <a:r>
              <a:rPr lang="fr-FR" dirty="0" smtClean="0"/>
              <a:t>Gratuité ou semi-gratuité de la carte grise selon les régions</a:t>
            </a:r>
          </a:p>
          <a:p>
            <a:pPr lvl="1"/>
            <a:endParaRPr lang="fr-FR" dirty="0" smtClean="0"/>
          </a:p>
          <a:p>
            <a:pPr lvl="0"/>
            <a:r>
              <a:rPr lang="fr-FR" b="1" dirty="0" smtClean="0"/>
              <a:t>Mesures locales :</a:t>
            </a:r>
          </a:p>
          <a:p>
            <a:pPr lvl="1"/>
            <a:r>
              <a:rPr lang="fr-FR" dirty="0" smtClean="0"/>
              <a:t>Exemple : Ville de Strasbourg </a:t>
            </a:r>
            <a:r>
              <a:rPr lang="fr-FR" dirty="0" smtClean="0">
                <a:sym typeface="Wingdings" pitchFamily="2" charset="2"/>
              </a:rPr>
              <a:t> </a:t>
            </a:r>
            <a:r>
              <a:rPr lang="fr-FR" dirty="0" err="1" smtClean="0">
                <a:sym typeface="Wingdings" pitchFamily="2" charset="2"/>
              </a:rPr>
              <a:t>Énerest</a:t>
            </a:r>
            <a:r>
              <a:rPr lang="fr-FR" dirty="0" smtClean="0">
                <a:sym typeface="Wingdings" pitchFamily="2" charset="2"/>
              </a:rPr>
              <a:t> – Gaz de Strasbourg accorde aux personnes s’approvisionnant à ses stations une aide de 1000 € pour l’achat d’un véhicule GNV neuf.</a:t>
            </a:r>
          </a:p>
          <a:p>
            <a:pPr lvl="0"/>
            <a:r>
              <a:rPr lang="fr-FR" b="1" dirty="0">
                <a:sym typeface="Wingdings" pitchFamily="2" charset="2"/>
              </a:rPr>
              <a:t>T</a:t>
            </a:r>
            <a:r>
              <a:rPr lang="fr-FR" b="1" dirty="0" smtClean="0">
                <a:sym typeface="Wingdings" pitchFamily="2" charset="2"/>
              </a:rPr>
              <a:t>axes : TICPE = 0, TICGN = 0*</a:t>
            </a:r>
          </a:p>
          <a:p>
            <a:pPr lvl="1"/>
            <a:r>
              <a:rPr lang="fr-FR" dirty="0" smtClean="0">
                <a:sym typeface="Wingdings" pitchFamily="2" charset="2"/>
                <a:hlinkClick r:id="rId4"/>
              </a:rPr>
              <a:t>Code des douanes, Chapitre Ier :</a:t>
            </a:r>
            <a:r>
              <a:rPr lang="fr-FR" sz="1400" dirty="0" smtClean="0">
                <a:sym typeface="Wingdings" pitchFamily="2" charset="2"/>
                <a:hlinkClick r:id="rId4"/>
              </a:rPr>
              <a:t> Taxes intérieures </a:t>
            </a:r>
            <a:r>
              <a:rPr lang="en-US" sz="1400" dirty="0" smtClean="0">
                <a:hlinkClick r:id="rId4"/>
              </a:rPr>
              <a:t>article </a:t>
            </a:r>
            <a:r>
              <a:rPr lang="en-US" sz="1400" dirty="0">
                <a:hlinkClick r:id="rId4"/>
              </a:rPr>
              <a:t>265 et 268 </a:t>
            </a:r>
            <a:r>
              <a:rPr lang="en-US" sz="1400" dirty="0" err="1" smtClean="0">
                <a:hlinkClick r:id="rId4"/>
              </a:rPr>
              <a:t>Ter</a:t>
            </a:r>
            <a:endParaRPr lang="fr-FR" sz="1400" dirty="0" smtClean="0">
              <a:sym typeface="Wingdings" pitchFamily="2" charset="2"/>
            </a:endParaRPr>
          </a:p>
          <a:p>
            <a:pPr lvl="1"/>
            <a:r>
              <a:rPr lang="fr-FR" b="1" dirty="0">
                <a:sym typeface="Wingdings" pitchFamily="2" charset="2"/>
              </a:rPr>
              <a:t>Statut fiscal en </a:t>
            </a:r>
            <a:r>
              <a:rPr lang="fr-FR" b="1" dirty="0" smtClean="0">
                <a:sym typeface="Wingdings" pitchFamily="2" charset="2"/>
              </a:rPr>
              <a:t>évolution</a:t>
            </a:r>
          </a:p>
          <a:p>
            <a:pPr lvl="1"/>
            <a:endParaRPr lang="fr-FR" dirty="0" smtClean="0">
              <a:sym typeface="Wingdings" pitchFamily="2" charset="2"/>
            </a:endParaRPr>
          </a:p>
          <a:p>
            <a:pPr lvl="0"/>
            <a:r>
              <a:rPr lang="fr-FR" b="1" dirty="0" smtClean="0">
                <a:sym typeface="Wingdings" pitchFamily="2" charset="2"/>
              </a:rPr>
              <a:t>Tarifs</a:t>
            </a:r>
            <a:r>
              <a:rPr lang="fr-FR" dirty="0" smtClean="0">
                <a:sym typeface="Wingdings" pitchFamily="2" charset="2"/>
              </a:rPr>
              <a:t> </a:t>
            </a:r>
            <a:r>
              <a:rPr lang="fr-FR" b="1" dirty="0" smtClean="0">
                <a:sym typeface="Wingdings" pitchFamily="2" charset="2"/>
              </a:rPr>
              <a:t>assurances sur les véhicules</a:t>
            </a:r>
            <a:r>
              <a:rPr lang="fr-FR" dirty="0" smtClean="0">
                <a:sym typeface="Wingdings" pitchFamily="2" charset="2"/>
              </a:rPr>
              <a:t> </a:t>
            </a:r>
            <a:r>
              <a:rPr lang="fr-FR" b="1" dirty="0" smtClean="0">
                <a:sym typeface="Wingdings" pitchFamily="2" charset="2"/>
              </a:rPr>
              <a:t>jusqu’à</a:t>
            </a:r>
            <a:r>
              <a:rPr lang="fr-FR" dirty="0" smtClean="0">
                <a:sym typeface="Wingdings" pitchFamily="2" charset="2"/>
              </a:rPr>
              <a:t> </a:t>
            </a:r>
            <a:r>
              <a:rPr lang="fr-FR" b="1" dirty="0" smtClean="0">
                <a:sym typeface="Wingdings" pitchFamily="2" charset="2"/>
              </a:rPr>
              <a:t>30% moins cher </a:t>
            </a:r>
            <a:r>
              <a:rPr lang="fr-FR" dirty="0" smtClean="0">
                <a:sym typeface="Wingdings" pitchFamily="2" charset="2"/>
              </a:rPr>
              <a:t>en fonction des assurances</a:t>
            </a:r>
          </a:p>
          <a:p>
            <a:pPr lvl="0"/>
            <a:r>
              <a:rPr lang="fr-FR" dirty="0" smtClean="0">
                <a:sym typeface="Wingdings" pitchFamily="2" charset="2"/>
              </a:rPr>
              <a:t>Peu de malus écologiques, modèles éligibles au bonus de 400€ attendus pour 2012 (VW Up, Skoda </a:t>
            </a:r>
            <a:r>
              <a:rPr lang="fr-FR" dirty="0" err="1" smtClean="0">
                <a:sym typeface="Wingdings" pitchFamily="2" charset="2"/>
              </a:rPr>
              <a:t>Citigo</a:t>
            </a:r>
            <a:r>
              <a:rPr lang="fr-FR" dirty="0" smtClean="0">
                <a:sym typeface="Wingdings" pitchFamily="2" charset="2"/>
              </a:rPr>
              <a:t>, Seat </a:t>
            </a:r>
            <a:r>
              <a:rPr lang="fr-FR" dirty="0" err="1" smtClean="0">
                <a:sym typeface="Wingdings" pitchFamily="2" charset="2"/>
              </a:rPr>
              <a:t>Mii</a:t>
            </a:r>
            <a:r>
              <a:rPr lang="fr-FR" dirty="0" smtClean="0">
                <a:sym typeface="Wingdings" pitchFamily="2" charset="2"/>
              </a:rPr>
              <a:t>)</a:t>
            </a:r>
          </a:p>
        </p:txBody>
      </p:sp>
      <p:sp>
        <p:nvSpPr>
          <p:cNvPr id="4" name="ZoneTexte 3"/>
          <p:cNvSpPr txBox="1"/>
          <p:nvPr/>
        </p:nvSpPr>
        <p:spPr>
          <a:xfrm>
            <a:off x="2195736" y="6464153"/>
            <a:ext cx="5472608" cy="4154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fr-FR" sz="1050" dirty="0" smtClean="0">
                <a:latin typeface="Arial" charset="0"/>
              </a:rPr>
              <a:t>*TICPE : Taxe Intérieure de Consommation de produits énergétiques,</a:t>
            </a:r>
          </a:p>
          <a:p>
            <a:pPr>
              <a:defRPr/>
            </a:pPr>
            <a:r>
              <a:rPr lang="fr-FR" sz="1050" dirty="0" smtClean="0">
                <a:latin typeface="Arial" charset="0"/>
              </a:rPr>
              <a:t> TICGN : Taxe Intérieure de Consommation de Gaz Naturel, Sources </a:t>
            </a:r>
            <a:r>
              <a:rPr lang="fr-FR" sz="1050" dirty="0">
                <a:latin typeface="Arial" charset="0"/>
              </a:rPr>
              <a:t>: </a:t>
            </a:r>
            <a:r>
              <a:rPr lang="fr-FR" sz="1050" dirty="0" err="1">
                <a:latin typeface="Arial" charset="0"/>
              </a:rPr>
              <a:t>Enerest</a:t>
            </a:r>
            <a:r>
              <a:rPr lang="fr-FR" sz="1050" dirty="0">
                <a:latin typeface="Arial" charset="0"/>
              </a:rPr>
              <a:t> et </a:t>
            </a:r>
            <a:r>
              <a:rPr lang="fr-FR" sz="1050" dirty="0" err="1" smtClean="0">
                <a:latin typeface="Arial" charset="0"/>
              </a:rPr>
              <a:t>GrDF</a:t>
            </a:r>
            <a:r>
              <a:rPr lang="fr-FR" sz="1050" dirty="0" smtClean="0">
                <a:latin typeface="Arial" charset="0"/>
              </a:rPr>
              <a:t> </a:t>
            </a:r>
            <a:endParaRPr lang="fr-FR" sz="1050" dirty="0">
              <a:latin typeface="Arial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="" xmlns:p14="http://schemas.microsoft.com/office/powerpoint/2010/main" val="92260846"/>
      </p:ext>
    </p:extLst>
  </p:cSld>
  <p:clrMapOvr>
    <a:masterClrMapping/>
  </p:clrMapOvr>
  <p:transition advTm="229546">
    <p:fade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Conclusion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FR" b="1" dirty="0" smtClean="0"/>
              <a:t>Le décollage de la filière biogaz en France</a:t>
            </a:r>
          </a:p>
          <a:p>
            <a:pPr lvl="1"/>
            <a:r>
              <a:rPr lang="fr-FR" dirty="0" smtClean="0"/>
              <a:t>…le renouveau du GNV !</a:t>
            </a:r>
          </a:p>
          <a:p>
            <a:pPr lvl="1"/>
            <a:r>
              <a:rPr lang="fr-FR" dirty="0" smtClean="0"/>
              <a:t>…et du biométhane qui allie les atouts des deux !</a:t>
            </a:r>
          </a:p>
          <a:p>
            <a:r>
              <a:rPr lang="fr-FR" b="1" dirty="0" smtClean="0"/>
              <a:t>Un besoin de communication fort</a:t>
            </a:r>
          </a:p>
          <a:p>
            <a:pPr lvl="1"/>
            <a:r>
              <a:rPr lang="fr-FR" dirty="0" smtClean="0"/>
              <a:t>Le biogaz </a:t>
            </a:r>
            <a:r>
              <a:rPr lang="fr-FR" dirty="0"/>
              <a:t>est produit, les porteurs de projets se demandent s’il y aura assez de demande … et les utilisateurs se demandent s’il y aura assez d’offre</a:t>
            </a:r>
            <a:r>
              <a:rPr lang="fr-FR" dirty="0" smtClean="0"/>
              <a:t>…</a:t>
            </a:r>
          </a:p>
          <a:p>
            <a:pPr lvl="1"/>
            <a:r>
              <a:rPr lang="fr-FR" dirty="0" smtClean="0"/>
              <a:t>Ça marche, les autres le font alors lançons nous </a:t>
            </a:r>
            <a:r>
              <a:rPr lang="fr-FR" dirty="0"/>
              <a:t>!</a:t>
            </a:r>
            <a:endParaRPr lang="fr-FR" dirty="0" smtClean="0"/>
          </a:p>
          <a:p>
            <a:r>
              <a:rPr lang="fr-FR" b="1" dirty="0" smtClean="0"/>
              <a:t>Tout est en place pour le développement du GNV !</a:t>
            </a:r>
            <a:endParaRPr lang="fr-FR" dirty="0" smtClean="0"/>
          </a:p>
          <a:p>
            <a:pPr lvl="1">
              <a:buClr>
                <a:srgbClr val="99CCCC"/>
              </a:buClr>
            </a:pPr>
            <a:r>
              <a:rPr lang="fr-FR" dirty="0"/>
              <a:t>V</a:t>
            </a:r>
            <a:r>
              <a:rPr lang="fr-FR" dirty="0" smtClean="0"/>
              <a:t>éhicules GNV performants</a:t>
            </a:r>
          </a:p>
          <a:p>
            <a:pPr lvl="1">
              <a:buClr>
                <a:srgbClr val="99CCCC"/>
              </a:buClr>
            </a:pPr>
            <a:r>
              <a:rPr lang="fr-FR" dirty="0" smtClean="0"/>
              <a:t>Cadre réglementaire du biométhane en place</a:t>
            </a:r>
          </a:p>
          <a:p>
            <a:pPr lvl="1">
              <a:buClr>
                <a:srgbClr val="99CCCC"/>
              </a:buClr>
            </a:pPr>
            <a:r>
              <a:rPr lang="fr-FR" dirty="0" smtClean="0"/>
              <a:t>Essais concluants et développement européen</a:t>
            </a:r>
          </a:p>
          <a:p>
            <a:pPr marL="457200" lvl="1" indent="0">
              <a:buClr>
                <a:srgbClr val="99CCCC"/>
              </a:buClr>
              <a:buNone/>
            </a:pPr>
            <a:endParaRPr lang="fr-FR" dirty="0" smtClean="0"/>
          </a:p>
          <a:p>
            <a:pPr lvl="1"/>
            <a:r>
              <a:rPr lang="fr-FR" dirty="0" smtClean="0"/>
              <a:t>Commencer par les stations</a:t>
            </a:r>
          </a:p>
          <a:p>
            <a:pPr algn="ctr">
              <a:buNone/>
            </a:pPr>
            <a:r>
              <a:rPr lang="fr-FR" dirty="0" smtClean="0"/>
              <a:t>	 		Roulez jeunesse !</a:t>
            </a:r>
            <a:endParaRPr lang="fr-FR" dirty="0"/>
          </a:p>
        </p:txBody>
      </p:sp>
      <p:pic>
        <p:nvPicPr>
          <p:cNvPr id="4" name="Picture 5" descr="C:\Program Files\Microsoft Office\MEDIA\CAGCAT10\j0212957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24166" y="5445224"/>
            <a:ext cx="1492250" cy="93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31222375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Rectangle 88"/>
          <p:cNvSpPr/>
          <p:nvPr/>
        </p:nvSpPr>
        <p:spPr bwMode="auto">
          <a:xfrm>
            <a:off x="0" y="5618559"/>
            <a:ext cx="9144000" cy="1211709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pic>
        <p:nvPicPr>
          <p:cNvPr id="3379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45490" y="1588285"/>
            <a:ext cx="2190750" cy="2828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Image 3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300266" y="2362057"/>
            <a:ext cx="870585" cy="511175"/>
          </a:xfrm>
          <a:prstGeom prst="rect">
            <a:avLst/>
          </a:prstGeom>
        </p:spPr>
      </p:pic>
      <p:pic>
        <p:nvPicPr>
          <p:cNvPr id="8" name="Image 7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143412" y="3619926"/>
            <a:ext cx="1184274" cy="632460"/>
          </a:xfrm>
          <a:prstGeom prst="rect">
            <a:avLst/>
          </a:prstGeom>
        </p:spPr>
      </p:pic>
      <p:pic>
        <p:nvPicPr>
          <p:cNvPr id="11" name="Image 10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170981" y="5213765"/>
            <a:ext cx="1219756" cy="960754"/>
          </a:xfrm>
          <a:prstGeom prst="rect">
            <a:avLst/>
          </a:prstGeom>
        </p:spPr>
      </p:pic>
      <p:pic>
        <p:nvPicPr>
          <p:cNvPr id="12" name="Image 11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1939549" y="4977779"/>
            <a:ext cx="1428065" cy="828571"/>
          </a:xfrm>
          <a:prstGeom prst="rect">
            <a:avLst/>
          </a:prstGeom>
        </p:spPr>
      </p:pic>
      <p:pic>
        <p:nvPicPr>
          <p:cNvPr id="13" name="Image 12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2157307" y="3280430"/>
            <a:ext cx="797093" cy="655726"/>
          </a:xfrm>
          <a:prstGeom prst="rect">
            <a:avLst/>
          </a:prstGeom>
          <a:ln>
            <a:noFill/>
          </a:ln>
        </p:spPr>
      </p:pic>
      <p:pic>
        <p:nvPicPr>
          <p:cNvPr id="15" name="Image 14"/>
          <p:cNvPicPr/>
          <p:nvPr/>
        </p:nvPicPr>
        <p:blipFill>
          <a:blip r:embed="rId9" cstate="print"/>
          <a:srcRect/>
          <a:stretch>
            <a:fillRect/>
          </a:stretch>
        </p:blipFill>
        <p:spPr>
          <a:xfrm>
            <a:off x="2024316" y="1731846"/>
            <a:ext cx="891507" cy="648072"/>
          </a:xfrm>
          <a:prstGeom prst="rect">
            <a:avLst/>
          </a:prstGeom>
        </p:spPr>
      </p:pic>
      <p:pic>
        <p:nvPicPr>
          <p:cNvPr id="36" name="Image 35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8110220" y="1108995"/>
            <a:ext cx="901571" cy="663696"/>
          </a:xfrm>
          <a:prstGeom prst="rect">
            <a:avLst/>
          </a:prstGeom>
        </p:spPr>
      </p:pic>
      <p:pic>
        <p:nvPicPr>
          <p:cNvPr id="37" name="Image 36"/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8172476" y="2431730"/>
            <a:ext cx="763353" cy="728908"/>
          </a:xfrm>
          <a:prstGeom prst="rect">
            <a:avLst/>
          </a:prstGeom>
        </p:spPr>
      </p:pic>
      <p:pic>
        <p:nvPicPr>
          <p:cNvPr id="39" name="Image 38"/>
          <p:cNvPicPr/>
          <p:nvPr/>
        </p:nvPicPr>
        <p:blipFill>
          <a:blip r:embed="rId12" cstate="print"/>
          <a:stretch>
            <a:fillRect/>
          </a:stretch>
        </p:blipFill>
        <p:spPr>
          <a:xfrm>
            <a:off x="6327966" y="2860185"/>
            <a:ext cx="929005" cy="685165"/>
          </a:xfrm>
          <a:prstGeom prst="rect">
            <a:avLst/>
          </a:prstGeom>
        </p:spPr>
      </p:pic>
      <p:pic>
        <p:nvPicPr>
          <p:cNvPr id="41" name="Image 40"/>
          <p:cNvPicPr/>
          <p:nvPr/>
        </p:nvPicPr>
        <p:blipFill>
          <a:blip r:embed="rId13" cstate="print"/>
          <a:stretch>
            <a:fillRect/>
          </a:stretch>
        </p:blipFill>
        <p:spPr>
          <a:xfrm>
            <a:off x="8041805" y="3729760"/>
            <a:ext cx="937982" cy="674069"/>
          </a:xfrm>
          <a:prstGeom prst="rect">
            <a:avLst/>
          </a:prstGeom>
        </p:spPr>
      </p:pic>
      <p:pic>
        <p:nvPicPr>
          <p:cNvPr id="43" name="Image 42"/>
          <p:cNvPicPr/>
          <p:nvPr/>
        </p:nvPicPr>
        <p:blipFill>
          <a:blip r:embed="rId14" cstate="print"/>
          <a:stretch>
            <a:fillRect/>
          </a:stretch>
        </p:blipFill>
        <p:spPr>
          <a:xfrm>
            <a:off x="6267220" y="1135629"/>
            <a:ext cx="791845" cy="731473"/>
          </a:xfrm>
          <a:prstGeom prst="rect">
            <a:avLst/>
          </a:prstGeom>
        </p:spPr>
      </p:pic>
      <p:sp>
        <p:nvSpPr>
          <p:cNvPr id="47" name="Zone de texte 7"/>
          <p:cNvSpPr txBox="1"/>
          <p:nvPr/>
        </p:nvSpPr>
        <p:spPr>
          <a:xfrm>
            <a:off x="131514" y="1924673"/>
            <a:ext cx="1468528" cy="623248"/>
          </a:xfrm>
          <a:prstGeom prst="rect">
            <a:avLst/>
          </a:prstGeom>
          <a:noFill/>
          <a:ln w="25400">
            <a:noFill/>
          </a:ln>
          <a:effectLst>
            <a:glow rad="63500">
              <a:srgbClr val="4F81BD">
                <a:satMod val="175000"/>
                <a:alpha val="40000"/>
              </a:srgbClr>
            </a:glow>
          </a:effectLst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fontAlgn="auto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fr-FR" sz="1000" b="1" i="1" dirty="0">
                <a:solidFill>
                  <a:srgbClr val="002060"/>
                </a:solidFill>
                <a:ea typeface="Calibri"/>
              </a:rPr>
              <a:t>Déchets d’agriculture, Ensilage</a:t>
            </a:r>
            <a:endParaRPr lang="fr-FR" sz="1050" dirty="0">
              <a:solidFill>
                <a:srgbClr val="002060"/>
              </a:solidFill>
              <a:ea typeface="Times New Roman"/>
            </a:endParaRPr>
          </a:p>
        </p:txBody>
      </p:sp>
      <p:sp>
        <p:nvSpPr>
          <p:cNvPr id="49" name="Zone de texte 7"/>
          <p:cNvSpPr txBox="1"/>
          <p:nvPr/>
        </p:nvSpPr>
        <p:spPr>
          <a:xfrm>
            <a:off x="116687" y="2803314"/>
            <a:ext cx="1728469" cy="623248"/>
          </a:xfrm>
          <a:prstGeom prst="rect">
            <a:avLst/>
          </a:prstGeom>
          <a:noFill/>
          <a:ln w="25400">
            <a:noFill/>
          </a:ln>
          <a:effectLst>
            <a:glow rad="63500">
              <a:srgbClr val="4F81BD">
                <a:satMod val="175000"/>
                <a:alpha val="40000"/>
              </a:srgbClr>
            </a:glow>
          </a:effectLst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fontAlgn="auto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fr-FR" sz="1000" b="1" i="1" dirty="0">
                <a:solidFill>
                  <a:srgbClr val="002060"/>
                </a:solidFill>
                <a:ea typeface="Calibri"/>
              </a:rPr>
              <a:t>Déchets </a:t>
            </a:r>
            <a:r>
              <a:rPr lang="fr-FR" sz="1000" b="1" i="1" dirty="0" smtClean="0">
                <a:solidFill>
                  <a:srgbClr val="002060"/>
                </a:solidFill>
                <a:ea typeface="Calibri"/>
              </a:rPr>
              <a:t>de </a:t>
            </a:r>
            <a:r>
              <a:rPr lang="fr-FR" sz="1000" b="1" i="1" dirty="0">
                <a:solidFill>
                  <a:srgbClr val="002060"/>
                </a:solidFill>
                <a:ea typeface="Calibri"/>
              </a:rPr>
              <a:t>la restauration et des collectivités </a:t>
            </a:r>
            <a:endParaRPr lang="fr-FR" sz="1050" dirty="0">
              <a:solidFill>
                <a:srgbClr val="002060"/>
              </a:solidFill>
              <a:ea typeface="Times New Roman"/>
            </a:endParaRPr>
          </a:p>
        </p:txBody>
      </p:sp>
      <p:sp>
        <p:nvSpPr>
          <p:cNvPr id="50" name="Zone de texte 7"/>
          <p:cNvSpPr txBox="1"/>
          <p:nvPr/>
        </p:nvSpPr>
        <p:spPr>
          <a:xfrm>
            <a:off x="54398" y="4227005"/>
            <a:ext cx="1963739" cy="800219"/>
          </a:xfrm>
          <a:prstGeom prst="rect">
            <a:avLst/>
          </a:prstGeom>
          <a:noFill/>
          <a:ln w="28575">
            <a:noFill/>
          </a:ln>
          <a:effectLst>
            <a:glow rad="63500">
              <a:srgbClr val="4F81BD">
                <a:satMod val="175000"/>
                <a:alpha val="40000"/>
              </a:srgbClr>
            </a:glow>
          </a:effectLst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fontAlgn="auto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fr-FR" sz="1000" b="1" i="1" dirty="0">
                <a:solidFill>
                  <a:srgbClr val="002060"/>
                </a:solidFill>
                <a:ea typeface="Calibri"/>
              </a:rPr>
              <a:t>Fumier, </a:t>
            </a:r>
            <a:r>
              <a:rPr lang="fr-FR" sz="1000" b="1" i="1" dirty="0" smtClean="0">
                <a:solidFill>
                  <a:srgbClr val="002060"/>
                </a:solidFill>
                <a:ea typeface="Calibri"/>
              </a:rPr>
              <a:t>l</a:t>
            </a:r>
            <a:r>
              <a:rPr lang="fr-FR" sz="1000" b="1" i="1" dirty="0" smtClean="0">
                <a:solidFill>
                  <a:srgbClr val="002060"/>
                </a:solidFill>
                <a:ea typeface="Times New Roman"/>
              </a:rPr>
              <a:t>isiers, déchets d’abattoirs, effluents d’industries agro-alimentaires</a:t>
            </a:r>
            <a:endParaRPr lang="fr-FR" sz="1050" dirty="0">
              <a:solidFill>
                <a:srgbClr val="002060"/>
              </a:solidFill>
              <a:ea typeface="Times New Roman"/>
            </a:endParaRPr>
          </a:p>
        </p:txBody>
      </p:sp>
      <p:sp>
        <p:nvSpPr>
          <p:cNvPr id="52" name="Zone de texte 7"/>
          <p:cNvSpPr txBox="1"/>
          <p:nvPr/>
        </p:nvSpPr>
        <p:spPr>
          <a:xfrm>
            <a:off x="116714" y="6122906"/>
            <a:ext cx="1328345" cy="445443"/>
          </a:xfrm>
          <a:prstGeom prst="rect">
            <a:avLst/>
          </a:prstGeom>
          <a:noFill/>
          <a:ln w="25400">
            <a:noFill/>
          </a:ln>
          <a:effectLst>
            <a:glow rad="63500">
              <a:srgbClr val="4F81BD">
                <a:satMod val="175000"/>
                <a:alpha val="40000"/>
              </a:srgbClr>
            </a:glow>
          </a:effectLst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fontAlgn="auto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fr-FR" sz="1000" b="1" i="1" dirty="0">
                <a:solidFill>
                  <a:srgbClr val="002060"/>
                </a:solidFill>
                <a:ea typeface="Calibri"/>
              </a:rPr>
              <a:t>Boues d’épuration</a:t>
            </a:r>
            <a:endParaRPr lang="fr-FR" sz="1050" dirty="0">
              <a:solidFill>
                <a:srgbClr val="002060"/>
              </a:solidFill>
              <a:ea typeface="Times New Roman"/>
            </a:endParaRPr>
          </a:p>
        </p:txBody>
      </p:sp>
      <p:sp>
        <p:nvSpPr>
          <p:cNvPr id="53" name="Zone de texte 12"/>
          <p:cNvSpPr txBox="1"/>
          <p:nvPr/>
        </p:nvSpPr>
        <p:spPr>
          <a:xfrm>
            <a:off x="1948420" y="3988680"/>
            <a:ext cx="1182642" cy="800219"/>
          </a:xfrm>
          <a:prstGeom prst="rect">
            <a:avLst/>
          </a:prstGeom>
          <a:noFill/>
          <a:ln w="6350">
            <a:noFill/>
          </a:ln>
          <a:effectLst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 fontAlgn="auto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fr-FR" sz="1000" b="1" i="1" dirty="0">
                <a:solidFill>
                  <a:prstClr val="black"/>
                </a:solidFill>
                <a:ea typeface="Calibri"/>
              </a:rPr>
              <a:t>Stockage puis h</a:t>
            </a:r>
            <a:r>
              <a:rPr lang="fr-FR" sz="1000" b="1" i="1" dirty="0" smtClean="0">
                <a:solidFill>
                  <a:prstClr val="black"/>
                </a:solidFill>
                <a:ea typeface="Calibri"/>
              </a:rPr>
              <a:t>ygiénisation </a:t>
            </a:r>
            <a:r>
              <a:rPr lang="fr-FR" sz="1000" b="1" i="1" dirty="0">
                <a:solidFill>
                  <a:prstClr val="black"/>
                </a:solidFill>
                <a:ea typeface="Calibri"/>
              </a:rPr>
              <a:t>en cuve fermée</a:t>
            </a:r>
            <a:endParaRPr lang="fr-FR" sz="1050" i="1" dirty="0">
              <a:solidFill>
                <a:prstClr val="black"/>
              </a:solidFill>
              <a:ea typeface="Times New Roman"/>
            </a:endParaRPr>
          </a:p>
        </p:txBody>
      </p:sp>
      <p:sp>
        <p:nvSpPr>
          <p:cNvPr id="54" name="Zone de texte 10"/>
          <p:cNvSpPr txBox="1"/>
          <p:nvPr/>
        </p:nvSpPr>
        <p:spPr>
          <a:xfrm>
            <a:off x="1845157" y="2308060"/>
            <a:ext cx="1285905" cy="800219"/>
          </a:xfrm>
          <a:prstGeom prst="rect">
            <a:avLst/>
          </a:prstGeom>
          <a:noFill/>
          <a:ln w="6350">
            <a:noFill/>
          </a:ln>
          <a:effectLst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 fontAlgn="auto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fr-FR" sz="1000" b="1" i="1" dirty="0" smtClean="0">
                <a:solidFill>
                  <a:prstClr val="black"/>
                </a:solidFill>
                <a:ea typeface="Calibri"/>
              </a:rPr>
              <a:t>Halle </a:t>
            </a:r>
            <a:r>
              <a:rPr lang="fr-FR" sz="1000" b="1" i="1" dirty="0">
                <a:solidFill>
                  <a:prstClr val="black"/>
                </a:solidFill>
                <a:ea typeface="Calibri"/>
              </a:rPr>
              <a:t>de stockage </a:t>
            </a:r>
            <a:r>
              <a:rPr lang="fr-FR" sz="1000" b="1" i="1" dirty="0" smtClean="0">
                <a:solidFill>
                  <a:prstClr val="black"/>
                </a:solidFill>
                <a:ea typeface="Calibri"/>
              </a:rPr>
              <a:t>fermée </a:t>
            </a:r>
            <a:r>
              <a:rPr lang="fr-FR" sz="1000" b="1" i="1" dirty="0">
                <a:solidFill>
                  <a:prstClr val="black"/>
                </a:solidFill>
                <a:ea typeface="Calibri"/>
              </a:rPr>
              <a:t>et </a:t>
            </a:r>
            <a:r>
              <a:rPr lang="fr-FR" sz="1000" b="1" i="1" dirty="0" smtClean="0">
                <a:solidFill>
                  <a:prstClr val="black"/>
                </a:solidFill>
                <a:ea typeface="Calibri"/>
              </a:rPr>
              <a:t>ventilée</a:t>
            </a:r>
            <a:endParaRPr lang="fr-FR" sz="1050" i="1" dirty="0">
              <a:solidFill>
                <a:prstClr val="black"/>
              </a:solidFill>
              <a:ea typeface="Times New Roman"/>
            </a:endParaRPr>
          </a:p>
        </p:txBody>
      </p:sp>
      <p:sp>
        <p:nvSpPr>
          <p:cNvPr id="55" name="Zone de texte 13"/>
          <p:cNvSpPr txBox="1"/>
          <p:nvPr/>
        </p:nvSpPr>
        <p:spPr>
          <a:xfrm>
            <a:off x="1894253" y="5768130"/>
            <a:ext cx="1214675" cy="800219"/>
          </a:xfrm>
          <a:prstGeom prst="rect">
            <a:avLst/>
          </a:prstGeom>
          <a:noFill/>
          <a:ln w="6350">
            <a:noFill/>
          </a:ln>
          <a:effectLst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 fontAlgn="auto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fr-FR" sz="1000" b="1" i="1" dirty="0">
                <a:solidFill>
                  <a:prstClr val="black"/>
                </a:solidFill>
                <a:ea typeface="Calibri"/>
              </a:rPr>
              <a:t>Bassin de décantation fermé et ventilé</a:t>
            </a:r>
            <a:endParaRPr lang="fr-FR" sz="1050" i="1" dirty="0">
              <a:solidFill>
                <a:prstClr val="black"/>
              </a:solidFill>
              <a:ea typeface="Times New Roman"/>
            </a:endParaRPr>
          </a:p>
        </p:txBody>
      </p:sp>
      <p:pic>
        <p:nvPicPr>
          <p:cNvPr id="69" name="Image 68"/>
          <p:cNvPicPr/>
          <p:nvPr/>
        </p:nvPicPr>
        <p:blipFill>
          <a:blip r:embed="rId15" cstate="print"/>
          <a:stretch>
            <a:fillRect/>
          </a:stretch>
        </p:blipFill>
        <p:spPr>
          <a:xfrm>
            <a:off x="3637189" y="5618559"/>
            <a:ext cx="1021668" cy="773920"/>
          </a:xfrm>
          <a:prstGeom prst="rect">
            <a:avLst/>
          </a:prstGeom>
        </p:spPr>
      </p:pic>
      <p:pic>
        <p:nvPicPr>
          <p:cNvPr id="70" name="Image 69"/>
          <p:cNvPicPr/>
          <p:nvPr/>
        </p:nvPicPr>
        <p:blipFill>
          <a:blip r:embed="rId16" cstate="print"/>
          <a:stretch>
            <a:fillRect/>
          </a:stretch>
        </p:blipFill>
        <p:spPr>
          <a:xfrm>
            <a:off x="4820795" y="5618559"/>
            <a:ext cx="988695" cy="631848"/>
          </a:xfrm>
          <a:prstGeom prst="rect">
            <a:avLst/>
          </a:prstGeom>
        </p:spPr>
      </p:pic>
      <p:sp>
        <p:nvSpPr>
          <p:cNvPr id="74" name="Zone de texte 18"/>
          <p:cNvSpPr txBox="1"/>
          <p:nvPr/>
        </p:nvSpPr>
        <p:spPr>
          <a:xfrm>
            <a:off x="7678571" y="6136702"/>
            <a:ext cx="1301217" cy="269304"/>
          </a:xfrm>
          <a:prstGeom prst="rect">
            <a:avLst/>
          </a:prstGeom>
          <a:noFill/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fontAlgn="auto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fr-FR" sz="1000" b="1" i="1" dirty="0">
                <a:solidFill>
                  <a:srgbClr val="0D0D0D"/>
                </a:solidFill>
                <a:ea typeface="Calibri"/>
                <a:cs typeface="Times New Roman"/>
              </a:rPr>
              <a:t>Véhicule GNV</a:t>
            </a:r>
            <a:endParaRPr lang="fr-FR" sz="1000" i="1" dirty="0">
              <a:solidFill>
                <a:prstClr val="black"/>
              </a:solidFill>
              <a:ea typeface="Calibri"/>
              <a:cs typeface="Times New Roman"/>
            </a:endParaRPr>
          </a:p>
        </p:txBody>
      </p:sp>
      <p:sp>
        <p:nvSpPr>
          <p:cNvPr id="75" name="Zone de texte 23"/>
          <p:cNvSpPr txBox="1"/>
          <p:nvPr/>
        </p:nvSpPr>
        <p:spPr>
          <a:xfrm>
            <a:off x="7898824" y="4403827"/>
            <a:ext cx="1067254" cy="446276"/>
          </a:xfrm>
          <a:prstGeom prst="rect">
            <a:avLst/>
          </a:prstGeom>
          <a:noFill/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r" fontAlgn="auto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fr-FR" sz="1000" b="1" i="1" dirty="0">
                <a:solidFill>
                  <a:prstClr val="black"/>
                </a:solidFill>
                <a:ea typeface="Calibri"/>
                <a:cs typeface="Times New Roman"/>
              </a:rPr>
              <a:t>Réseau </a:t>
            </a:r>
            <a:r>
              <a:rPr lang="fr-FR" sz="1000" b="1" i="1" dirty="0" smtClean="0">
                <a:solidFill>
                  <a:prstClr val="black"/>
                </a:solidFill>
                <a:ea typeface="Calibri"/>
                <a:cs typeface="Times New Roman"/>
              </a:rPr>
              <a:t>de </a:t>
            </a:r>
            <a:r>
              <a:rPr lang="fr-FR" sz="1000" b="1" i="1" dirty="0">
                <a:solidFill>
                  <a:prstClr val="black"/>
                </a:solidFill>
                <a:ea typeface="Calibri"/>
                <a:cs typeface="Times New Roman"/>
              </a:rPr>
              <a:t>gaz</a:t>
            </a:r>
            <a:endParaRPr lang="fr-FR" sz="1000" i="1" dirty="0">
              <a:solidFill>
                <a:prstClr val="black"/>
              </a:solidFill>
              <a:ea typeface="Calibri"/>
              <a:cs typeface="Times New Roman"/>
            </a:endParaRPr>
          </a:p>
        </p:txBody>
      </p:sp>
      <p:sp>
        <p:nvSpPr>
          <p:cNvPr id="76" name="Zone de texte 24"/>
          <p:cNvSpPr txBox="1"/>
          <p:nvPr/>
        </p:nvSpPr>
        <p:spPr>
          <a:xfrm>
            <a:off x="7452320" y="3063961"/>
            <a:ext cx="1624027" cy="446276"/>
          </a:xfrm>
          <a:prstGeom prst="rect">
            <a:avLst/>
          </a:prstGeom>
          <a:noFill/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r" fontAlgn="auto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fr-FR" sz="1000" b="1" i="1" dirty="0" smtClean="0">
                <a:solidFill>
                  <a:prstClr val="black"/>
                </a:solidFill>
                <a:ea typeface="Calibri"/>
                <a:cs typeface="Times New Roman"/>
              </a:rPr>
              <a:t>Habitations et bâtiments publics</a:t>
            </a:r>
            <a:endParaRPr lang="fr-FR" sz="1000" i="1" dirty="0">
              <a:solidFill>
                <a:prstClr val="black"/>
              </a:solidFill>
              <a:ea typeface="Calibri"/>
              <a:cs typeface="Times New Roman"/>
            </a:endParaRPr>
          </a:p>
        </p:txBody>
      </p:sp>
      <p:sp>
        <p:nvSpPr>
          <p:cNvPr id="77" name="Zone de texte 1"/>
          <p:cNvSpPr txBox="1"/>
          <p:nvPr/>
        </p:nvSpPr>
        <p:spPr>
          <a:xfrm>
            <a:off x="7361543" y="1601416"/>
            <a:ext cx="1747037" cy="445443"/>
          </a:xfrm>
          <a:prstGeom prst="rect">
            <a:avLst/>
          </a:prstGeom>
          <a:noFill/>
          <a:ln w="6350">
            <a:noFill/>
          </a:ln>
          <a:effectLst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r" fontAlgn="auto">
              <a:lnSpc>
                <a:spcPct val="115000"/>
              </a:lnSpc>
              <a:spcBef>
                <a:spcPts val="0"/>
              </a:spcBef>
              <a:spcAft>
                <a:spcPts val="600"/>
              </a:spcAft>
            </a:pPr>
            <a:r>
              <a:rPr lang="fr-FR" sz="1000" b="1" i="1" dirty="0">
                <a:solidFill>
                  <a:prstClr val="black"/>
                </a:solidFill>
                <a:ea typeface="Calibri"/>
              </a:rPr>
              <a:t>Bâtiments agricoles et industriels</a:t>
            </a:r>
            <a:endParaRPr lang="fr-FR" sz="1050" i="1" dirty="0">
              <a:solidFill>
                <a:prstClr val="black"/>
              </a:solidFill>
              <a:ea typeface="Times New Roman"/>
            </a:endParaRPr>
          </a:p>
        </p:txBody>
      </p:sp>
      <p:sp>
        <p:nvSpPr>
          <p:cNvPr id="79" name="Zone de texte 26"/>
          <p:cNvSpPr txBox="1"/>
          <p:nvPr/>
        </p:nvSpPr>
        <p:spPr>
          <a:xfrm>
            <a:off x="6084168" y="2276872"/>
            <a:ext cx="1224136" cy="287002"/>
          </a:xfrm>
          <a:prstGeom prst="rect">
            <a:avLst/>
          </a:prstGeom>
          <a:noFill/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fontAlgn="auto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fr-FR" sz="1100" b="1" u="sng" dirty="0">
                <a:solidFill>
                  <a:srgbClr val="0070C0"/>
                </a:solidFill>
                <a:ea typeface="Calibri"/>
                <a:cs typeface="Times New Roman"/>
              </a:rPr>
              <a:t>Electricité</a:t>
            </a:r>
            <a:endParaRPr lang="fr-FR" sz="1050" u="sng" dirty="0">
              <a:solidFill>
                <a:prstClr val="black"/>
              </a:solidFill>
              <a:ea typeface="Calibri"/>
              <a:cs typeface="Times New Roman"/>
            </a:endParaRPr>
          </a:p>
        </p:txBody>
      </p:sp>
      <p:sp>
        <p:nvSpPr>
          <p:cNvPr id="80" name="Zone de texte 17"/>
          <p:cNvSpPr txBox="1"/>
          <p:nvPr/>
        </p:nvSpPr>
        <p:spPr>
          <a:xfrm>
            <a:off x="6012160" y="1844823"/>
            <a:ext cx="1681922" cy="269304"/>
          </a:xfrm>
          <a:prstGeom prst="rect">
            <a:avLst/>
          </a:prstGeom>
          <a:noFill/>
          <a:ln w="3175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fontAlgn="auto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fr-FR" sz="1000" b="1" i="1" dirty="0">
                <a:solidFill>
                  <a:prstClr val="black"/>
                </a:solidFill>
                <a:ea typeface="Calibri"/>
                <a:cs typeface="Times New Roman"/>
              </a:rPr>
              <a:t>Réseau électrique</a:t>
            </a:r>
            <a:endParaRPr lang="fr-FR" sz="1000" i="1" dirty="0">
              <a:solidFill>
                <a:prstClr val="black"/>
              </a:solidFill>
              <a:ea typeface="Calibri"/>
              <a:cs typeface="Times New Roman"/>
            </a:endParaRPr>
          </a:p>
        </p:txBody>
      </p:sp>
      <p:sp>
        <p:nvSpPr>
          <p:cNvPr id="81" name="Zone de texte 22"/>
          <p:cNvSpPr txBox="1"/>
          <p:nvPr/>
        </p:nvSpPr>
        <p:spPr>
          <a:xfrm>
            <a:off x="6228197" y="5155977"/>
            <a:ext cx="1221665" cy="278153"/>
          </a:xfrm>
          <a:prstGeom prst="rect">
            <a:avLst/>
          </a:prstGeom>
          <a:noFill/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fontAlgn="auto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fr-FR" sz="1000" b="1" dirty="0">
                <a:solidFill>
                  <a:prstClr val="black"/>
                </a:solidFill>
                <a:ea typeface="Calibri"/>
                <a:cs typeface="Times New Roman"/>
              </a:rPr>
              <a:t>Epuration</a:t>
            </a:r>
            <a:endParaRPr lang="fr-FR" sz="1000" dirty="0">
              <a:solidFill>
                <a:prstClr val="black"/>
              </a:solidFill>
              <a:ea typeface="Calibri"/>
              <a:cs typeface="Times New Roman"/>
            </a:endParaRPr>
          </a:p>
        </p:txBody>
      </p:sp>
      <p:sp>
        <p:nvSpPr>
          <p:cNvPr id="82" name="Zone de texte 25"/>
          <p:cNvSpPr txBox="1"/>
          <p:nvPr/>
        </p:nvSpPr>
        <p:spPr>
          <a:xfrm>
            <a:off x="6283496" y="3545631"/>
            <a:ext cx="1240856" cy="390525"/>
          </a:xfrm>
          <a:prstGeom prst="rect">
            <a:avLst/>
          </a:prstGeom>
          <a:noFill/>
          <a:ln w="3175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fontAlgn="auto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fr-FR" sz="1000" b="1" i="1" dirty="0">
                <a:solidFill>
                  <a:prstClr val="black"/>
                </a:solidFill>
                <a:ea typeface="Calibri"/>
                <a:cs typeface="Times New Roman"/>
              </a:rPr>
              <a:t>Cogénération</a:t>
            </a:r>
            <a:endParaRPr lang="fr-FR" sz="1000" i="1" dirty="0">
              <a:solidFill>
                <a:prstClr val="black"/>
              </a:solidFill>
              <a:ea typeface="Calibri"/>
              <a:cs typeface="Times New Roman"/>
            </a:endParaRPr>
          </a:p>
        </p:txBody>
      </p:sp>
      <p:sp>
        <p:nvSpPr>
          <p:cNvPr id="88" name="Zone de texte 4"/>
          <p:cNvSpPr txBox="1"/>
          <p:nvPr/>
        </p:nvSpPr>
        <p:spPr>
          <a:xfrm>
            <a:off x="6059166" y="3789040"/>
            <a:ext cx="844734" cy="304699"/>
          </a:xfrm>
          <a:prstGeom prst="rect">
            <a:avLst/>
          </a:prstGeom>
          <a:noFill/>
          <a:ln w="6350">
            <a:noFill/>
          </a:ln>
          <a:effectLst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fontAlgn="auto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fr-FR" sz="1200" b="1" dirty="0">
                <a:solidFill>
                  <a:srgbClr val="7030A0"/>
                </a:solidFill>
                <a:ea typeface="Calibri"/>
              </a:rPr>
              <a:t>Biogaz </a:t>
            </a:r>
            <a:endParaRPr lang="fr-FR" sz="1200" dirty="0">
              <a:solidFill>
                <a:prstClr val="black"/>
              </a:solidFill>
              <a:ea typeface="Times New Roman"/>
            </a:endParaRPr>
          </a:p>
        </p:txBody>
      </p:sp>
      <p:sp>
        <p:nvSpPr>
          <p:cNvPr id="94" name="Zone de texte 34"/>
          <p:cNvSpPr txBox="1"/>
          <p:nvPr/>
        </p:nvSpPr>
        <p:spPr>
          <a:xfrm>
            <a:off x="7475370" y="2272182"/>
            <a:ext cx="993722" cy="481670"/>
          </a:xfrm>
          <a:prstGeom prst="rect">
            <a:avLst/>
          </a:prstGeom>
          <a:noFill/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fontAlgn="auto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fr-FR" sz="1100" b="1" u="sng" dirty="0">
                <a:solidFill>
                  <a:srgbClr val="FF0000"/>
                </a:solidFill>
                <a:ea typeface="Calibri"/>
                <a:cs typeface="Times New Roman"/>
              </a:rPr>
              <a:t>Réseau </a:t>
            </a:r>
            <a:r>
              <a:rPr lang="fr-FR" sz="1100" b="1" u="sng" dirty="0" smtClean="0">
                <a:solidFill>
                  <a:srgbClr val="FF0000"/>
                </a:solidFill>
                <a:ea typeface="Calibri"/>
                <a:cs typeface="Times New Roman"/>
              </a:rPr>
              <a:t> </a:t>
            </a:r>
            <a:r>
              <a:rPr lang="fr-FR" sz="1100" b="1" u="sng" dirty="0">
                <a:solidFill>
                  <a:srgbClr val="FF0000"/>
                </a:solidFill>
                <a:ea typeface="Calibri"/>
                <a:cs typeface="Times New Roman"/>
              </a:rPr>
              <a:t>chaleur</a:t>
            </a:r>
            <a:endParaRPr lang="fr-FR" sz="1000" u="sng" dirty="0">
              <a:solidFill>
                <a:prstClr val="black"/>
              </a:solidFill>
              <a:ea typeface="Calibri"/>
              <a:cs typeface="Times New Roman"/>
            </a:endParaRPr>
          </a:p>
        </p:txBody>
      </p:sp>
      <p:sp>
        <p:nvSpPr>
          <p:cNvPr id="95" name="Zone de texte 21"/>
          <p:cNvSpPr txBox="1"/>
          <p:nvPr/>
        </p:nvSpPr>
        <p:spPr>
          <a:xfrm>
            <a:off x="3660527" y="6321443"/>
            <a:ext cx="1180730" cy="446276"/>
          </a:xfrm>
          <a:prstGeom prst="rect">
            <a:avLst/>
          </a:prstGeom>
          <a:noFill/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fontAlgn="auto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fr-FR" sz="1000" b="1" i="1" dirty="0">
                <a:solidFill>
                  <a:prstClr val="black"/>
                </a:solidFill>
                <a:ea typeface="Calibri"/>
              </a:rPr>
              <a:t>Epandage direct</a:t>
            </a:r>
            <a:endParaRPr lang="fr-FR" sz="1000" i="1" dirty="0">
              <a:solidFill>
                <a:prstClr val="black"/>
              </a:solidFill>
              <a:ea typeface="Times New Roman"/>
            </a:endParaRPr>
          </a:p>
        </p:txBody>
      </p:sp>
      <p:sp>
        <p:nvSpPr>
          <p:cNvPr id="96" name="Zone de texte 21"/>
          <p:cNvSpPr txBox="1"/>
          <p:nvPr/>
        </p:nvSpPr>
        <p:spPr>
          <a:xfrm>
            <a:off x="4893798" y="6283698"/>
            <a:ext cx="1245632" cy="269304"/>
          </a:xfrm>
          <a:prstGeom prst="rect">
            <a:avLst/>
          </a:prstGeom>
          <a:noFill/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fontAlgn="auto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fr-FR" sz="1000" b="1" i="1" dirty="0" smtClean="0">
                <a:solidFill>
                  <a:prstClr val="black"/>
                </a:solidFill>
                <a:ea typeface="Calibri"/>
              </a:rPr>
              <a:t>Compostage</a:t>
            </a:r>
            <a:endParaRPr lang="fr-FR" sz="1000" i="1" dirty="0">
              <a:solidFill>
                <a:prstClr val="black"/>
              </a:solidFill>
              <a:ea typeface="Times New Roman"/>
            </a:endParaRPr>
          </a:p>
        </p:txBody>
      </p:sp>
      <p:sp>
        <p:nvSpPr>
          <p:cNvPr id="101" name="Zone de texte 20"/>
          <p:cNvSpPr txBox="1"/>
          <p:nvPr/>
        </p:nvSpPr>
        <p:spPr>
          <a:xfrm>
            <a:off x="7221140" y="4662933"/>
            <a:ext cx="1455315" cy="287002"/>
          </a:xfrm>
          <a:prstGeom prst="rect">
            <a:avLst/>
          </a:prstGeom>
          <a:noFill/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fontAlgn="auto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fr-FR" sz="1100" b="1" u="sng" dirty="0">
                <a:solidFill>
                  <a:srgbClr val="00B050"/>
                </a:solidFill>
                <a:ea typeface="Calibri"/>
                <a:cs typeface="Times New Roman"/>
              </a:rPr>
              <a:t>Biométhane</a:t>
            </a:r>
            <a:endParaRPr lang="fr-FR" sz="1000" u="sng" dirty="0">
              <a:solidFill>
                <a:srgbClr val="00B050"/>
              </a:solidFill>
              <a:ea typeface="Calibri"/>
              <a:cs typeface="Times New Roman"/>
            </a:endParaRPr>
          </a:p>
        </p:txBody>
      </p:sp>
      <p:sp>
        <p:nvSpPr>
          <p:cNvPr id="110" name="Zone de texte 21"/>
          <p:cNvSpPr txBox="1"/>
          <p:nvPr/>
        </p:nvSpPr>
        <p:spPr>
          <a:xfrm>
            <a:off x="5950691" y="2552067"/>
            <a:ext cx="925565" cy="410882"/>
          </a:xfrm>
          <a:prstGeom prst="rect">
            <a:avLst/>
          </a:prstGeom>
          <a:noFill/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fontAlgn="auto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fr-FR" sz="900" b="1" dirty="0" smtClean="0">
                <a:solidFill>
                  <a:srgbClr val="FF0000"/>
                </a:solidFill>
                <a:ea typeface="Times New Roman"/>
              </a:rPr>
              <a:t>Chauffage digesteur</a:t>
            </a:r>
            <a:endParaRPr lang="fr-FR" sz="900" dirty="0">
              <a:solidFill>
                <a:srgbClr val="FF0000"/>
              </a:solidFill>
              <a:ea typeface="Times New Roman"/>
            </a:endParaRPr>
          </a:p>
        </p:txBody>
      </p:sp>
      <p:cxnSp>
        <p:nvCxnSpPr>
          <p:cNvPr id="109" name="Connecteur en arc 108"/>
          <p:cNvCxnSpPr/>
          <p:nvPr/>
        </p:nvCxnSpPr>
        <p:spPr>
          <a:xfrm flipV="1">
            <a:off x="7233724" y="3024990"/>
            <a:ext cx="662570" cy="355553"/>
          </a:xfrm>
          <a:prstGeom prst="curvedConnector3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5" name="Image 64"/>
          <p:cNvPicPr/>
          <p:nvPr/>
        </p:nvPicPr>
        <p:blipFill>
          <a:blip r:embed="rId17" cstate="print"/>
          <a:stretch>
            <a:fillRect/>
          </a:stretch>
        </p:blipFill>
        <p:spPr>
          <a:xfrm>
            <a:off x="6084942" y="4179690"/>
            <a:ext cx="1156248" cy="908577"/>
          </a:xfrm>
          <a:prstGeom prst="rect">
            <a:avLst/>
          </a:prstGeom>
        </p:spPr>
      </p:pic>
      <p:cxnSp>
        <p:nvCxnSpPr>
          <p:cNvPr id="112" name="Connecteur en arc 111"/>
          <p:cNvCxnSpPr/>
          <p:nvPr/>
        </p:nvCxnSpPr>
        <p:spPr>
          <a:xfrm rot="5400000" flipH="1" flipV="1">
            <a:off x="6683678" y="2276187"/>
            <a:ext cx="1805957" cy="311236"/>
          </a:xfrm>
          <a:prstGeom prst="curvedConnector3">
            <a:avLst>
              <a:gd name="adj1" fmla="val 100105"/>
            </a:avLst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8" name="Connecteur droit avec flèche 127"/>
          <p:cNvCxnSpPr/>
          <p:nvPr/>
        </p:nvCxnSpPr>
        <p:spPr>
          <a:xfrm rot="5400000" flipH="1" flipV="1">
            <a:off x="6625910" y="2455285"/>
            <a:ext cx="646510" cy="1802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0" name="Connecteur en arc 129"/>
          <p:cNvCxnSpPr/>
          <p:nvPr/>
        </p:nvCxnSpPr>
        <p:spPr>
          <a:xfrm flipV="1">
            <a:off x="5851353" y="3356992"/>
            <a:ext cx="592931" cy="367694"/>
          </a:xfrm>
          <a:prstGeom prst="curvedConnector3">
            <a:avLst>
              <a:gd name="adj1" fmla="val 50000"/>
            </a:avLst>
          </a:prstGeom>
          <a:ln w="28575"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Connecteur droit avec flèche 106"/>
          <p:cNvCxnSpPr/>
          <p:nvPr/>
        </p:nvCxnSpPr>
        <p:spPr>
          <a:xfrm>
            <a:off x="5851353" y="3746053"/>
            <a:ext cx="592931" cy="475035"/>
          </a:xfrm>
          <a:prstGeom prst="straightConnector1">
            <a:avLst/>
          </a:prstGeom>
          <a:ln w="28575"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8" name="Connecteur en arc 137"/>
          <p:cNvCxnSpPr>
            <a:endCxn id="13" idx="1"/>
          </p:cNvCxnSpPr>
          <p:nvPr/>
        </p:nvCxnSpPr>
        <p:spPr>
          <a:xfrm flipV="1">
            <a:off x="1475672" y="3608300"/>
            <a:ext cx="681651" cy="327863"/>
          </a:xfrm>
          <a:prstGeom prst="curvedConnector3">
            <a:avLst/>
          </a:prstGeom>
          <a:ln w="28575">
            <a:solidFill>
              <a:schemeClr val="tx1">
                <a:lumMod val="95000"/>
                <a:lumOff val="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5" name="Connecteur en arc 144"/>
          <p:cNvCxnSpPr>
            <a:stCxn id="1027" idx="3"/>
          </p:cNvCxnSpPr>
          <p:nvPr/>
        </p:nvCxnSpPr>
        <p:spPr>
          <a:xfrm>
            <a:off x="1230626" y="1569486"/>
            <a:ext cx="749086" cy="491362"/>
          </a:xfrm>
          <a:prstGeom prst="curvedConnector3">
            <a:avLst>
              <a:gd name="adj1" fmla="val 50000"/>
            </a:avLst>
          </a:prstGeom>
          <a:ln w="28575">
            <a:solidFill>
              <a:schemeClr val="tx1">
                <a:lumMod val="95000"/>
                <a:lumOff val="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8" name="Connecteur en arc 147"/>
          <p:cNvCxnSpPr/>
          <p:nvPr/>
        </p:nvCxnSpPr>
        <p:spPr>
          <a:xfrm flipV="1">
            <a:off x="1318761" y="2246895"/>
            <a:ext cx="643283" cy="449027"/>
          </a:xfrm>
          <a:prstGeom prst="curvedConnector3">
            <a:avLst/>
          </a:prstGeom>
          <a:ln w="28575">
            <a:solidFill>
              <a:schemeClr val="tx1">
                <a:lumMod val="95000"/>
                <a:lumOff val="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3" name="Connecteur en arc 1072"/>
          <p:cNvCxnSpPr/>
          <p:nvPr/>
        </p:nvCxnSpPr>
        <p:spPr>
          <a:xfrm rot="10800000">
            <a:off x="5436096" y="2131976"/>
            <a:ext cx="1008112" cy="949835"/>
          </a:xfrm>
          <a:prstGeom prst="curvedConnector3">
            <a:avLst>
              <a:gd name="adj1" fmla="val 50000"/>
            </a:avLst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5" name="Connecteur en arc 1074"/>
          <p:cNvCxnSpPr>
            <a:endCxn id="41" idx="1"/>
          </p:cNvCxnSpPr>
          <p:nvPr/>
        </p:nvCxnSpPr>
        <p:spPr>
          <a:xfrm flipV="1">
            <a:off x="7164364" y="4066792"/>
            <a:ext cx="877517" cy="586344"/>
          </a:xfrm>
          <a:prstGeom prst="curvedConnector3">
            <a:avLst>
              <a:gd name="adj1" fmla="val 50000"/>
            </a:avLst>
          </a:prstGeom>
          <a:ln w="28575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5" name="Connecteur en arc 1084"/>
          <p:cNvCxnSpPr>
            <a:stCxn id="11" idx="3"/>
            <a:endCxn id="12" idx="1"/>
          </p:cNvCxnSpPr>
          <p:nvPr/>
        </p:nvCxnSpPr>
        <p:spPr>
          <a:xfrm flipV="1">
            <a:off x="1390737" y="5392065"/>
            <a:ext cx="548812" cy="302077"/>
          </a:xfrm>
          <a:prstGeom prst="curvedConnector3">
            <a:avLst/>
          </a:prstGeom>
          <a:ln w="28575">
            <a:solidFill>
              <a:schemeClr val="tx1">
                <a:lumMod val="95000"/>
                <a:lumOff val="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1" name="Zone de texte 62"/>
          <p:cNvSpPr txBox="1"/>
          <p:nvPr/>
        </p:nvSpPr>
        <p:spPr>
          <a:xfrm>
            <a:off x="3" y="642157"/>
            <a:ext cx="3455555" cy="630429"/>
          </a:xfrm>
          <a:prstGeom prst="rect">
            <a:avLst/>
          </a:prstGeom>
          <a:noFill/>
          <a:ln w="2540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 fontAlgn="auto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fr-FR" sz="1200" b="1" cap="small" dirty="0" smtClean="0">
                <a:solidFill>
                  <a:srgbClr val="1F497D"/>
                </a:solidFill>
                <a:ea typeface="Calibri"/>
                <a:cs typeface="Times New Roman"/>
              </a:rPr>
              <a:t> </a:t>
            </a:r>
            <a:r>
              <a:rPr lang="fr-FR" sz="1600" b="1" cap="small" dirty="0" smtClean="0">
                <a:solidFill>
                  <a:srgbClr val="1F497D"/>
                </a:solidFill>
                <a:ea typeface="Calibri"/>
                <a:cs typeface="Times New Roman"/>
              </a:rPr>
              <a:t>Gestion </a:t>
            </a:r>
            <a:r>
              <a:rPr lang="fr-FR" sz="1600" b="1" cap="small" dirty="0">
                <a:solidFill>
                  <a:srgbClr val="1F497D"/>
                </a:solidFill>
                <a:ea typeface="Calibri"/>
                <a:cs typeface="Times New Roman"/>
              </a:rPr>
              <a:t>des substrats entrants</a:t>
            </a:r>
            <a:endParaRPr lang="fr-FR" sz="1200" dirty="0">
              <a:solidFill>
                <a:prstClr val="black"/>
              </a:solidFill>
              <a:ea typeface="Calibri"/>
              <a:cs typeface="Times New Roman"/>
            </a:endParaRPr>
          </a:p>
        </p:txBody>
      </p:sp>
      <p:sp>
        <p:nvSpPr>
          <p:cNvPr id="244" name="Zone de texte 59"/>
          <p:cNvSpPr txBox="1"/>
          <p:nvPr/>
        </p:nvSpPr>
        <p:spPr>
          <a:xfrm>
            <a:off x="3825188" y="732521"/>
            <a:ext cx="1969270" cy="347275"/>
          </a:xfrm>
          <a:prstGeom prst="rect">
            <a:avLst/>
          </a:prstGeom>
          <a:solidFill>
            <a:schemeClr val="bg1"/>
          </a:solidFill>
          <a:ln w="2540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fontAlgn="auto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fr-FR" sz="1200" b="1" cap="small" dirty="0" smtClean="0">
                <a:solidFill>
                  <a:srgbClr val="C00000"/>
                </a:solidFill>
                <a:ea typeface="Calibri"/>
                <a:cs typeface="Times New Roman"/>
              </a:rPr>
              <a:t> </a:t>
            </a:r>
            <a:r>
              <a:rPr lang="fr-FR" sz="1600" b="1" cap="small" dirty="0" smtClean="0">
                <a:solidFill>
                  <a:srgbClr val="C00000"/>
                </a:solidFill>
                <a:ea typeface="Calibri"/>
                <a:cs typeface="Times New Roman"/>
              </a:rPr>
              <a:t>Méthanisation</a:t>
            </a:r>
            <a:endParaRPr lang="fr-FR" sz="1200" dirty="0">
              <a:solidFill>
                <a:srgbClr val="C00000"/>
              </a:solidFill>
              <a:ea typeface="Calibri"/>
              <a:cs typeface="Times New Roman"/>
            </a:endParaRPr>
          </a:p>
        </p:txBody>
      </p:sp>
      <p:sp>
        <p:nvSpPr>
          <p:cNvPr id="78" name="Titre 7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Principe de la méthanisation</a:t>
            </a:r>
            <a:endParaRPr lang="fr-FR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18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5470" y="1196752"/>
            <a:ext cx="995233" cy="7454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45" name="Zone de texte 120"/>
          <p:cNvSpPr txBox="1"/>
          <p:nvPr/>
        </p:nvSpPr>
        <p:spPr>
          <a:xfrm>
            <a:off x="3459320" y="5172111"/>
            <a:ext cx="2422247" cy="347275"/>
          </a:xfrm>
          <a:prstGeom prst="rect">
            <a:avLst/>
          </a:prstGeom>
          <a:noFill/>
          <a:ln w="2540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fontAlgn="auto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fr-FR" sz="1600" b="1" cap="small" dirty="0" smtClean="0">
                <a:solidFill>
                  <a:srgbClr val="993300"/>
                </a:solidFill>
                <a:ea typeface="Calibri"/>
                <a:cs typeface="Times New Roman"/>
              </a:rPr>
              <a:t>Gestion </a:t>
            </a:r>
            <a:r>
              <a:rPr lang="fr-FR" sz="1600" b="1" cap="small" dirty="0">
                <a:solidFill>
                  <a:srgbClr val="993300"/>
                </a:solidFill>
                <a:ea typeface="Calibri"/>
                <a:cs typeface="Times New Roman"/>
              </a:rPr>
              <a:t>du </a:t>
            </a:r>
            <a:r>
              <a:rPr lang="fr-FR" sz="1600" b="1" cap="small" dirty="0" smtClean="0">
                <a:solidFill>
                  <a:srgbClr val="993300"/>
                </a:solidFill>
                <a:ea typeface="Calibri"/>
                <a:cs typeface="Times New Roman"/>
              </a:rPr>
              <a:t>digestat</a:t>
            </a:r>
            <a:endParaRPr lang="fr-FR" sz="1200" dirty="0">
              <a:solidFill>
                <a:srgbClr val="993300"/>
              </a:solidFill>
              <a:ea typeface="Calibri"/>
              <a:cs typeface="Times New Roman"/>
            </a:endParaRPr>
          </a:p>
        </p:txBody>
      </p:sp>
      <p:sp>
        <p:nvSpPr>
          <p:cNvPr id="242" name="Zone de texte 59"/>
          <p:cNvSpPr txBox="1"/>
          <p:nvPr/>
        </p:nvSpPr>
        <p:spPr>
          <a:xfrm>
            <a:off x="6764988" y="762765"/>
            <a:ext cx="1954469" cy="347275"/>
          </a:xfrm>
          <a:prstGeom prst="rect">
            <a:avLst/>
          </a:prstGeom>
          <a:noFill/>
          <a:ln w="2540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fontAlgn="auto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fr-FR" sz="1200" b="1" cap="small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libri"/>
                <a:cs typeface="Times New Roman"/>
              </a:rPr>
              <a:t> </a:t>
            </a:r>
            <a:r>
              <a:rPr lang="fr-FR" sz="1600" b="1" cap="small" dirty="0" smtClean="0">
                <a:solidFill>
                  <a:srgbClr val="00B050"/>
                </a:solidFill>
                <a:ea typeface="Calibri"/>
                <a:cs typeface="Times New Roman"/>
              </a:rPr>
              <a:t>Valorisation</a:t>
            </a:r>
            <a:endParaRPr lang="fr-FR" sz="1200" dirty="0">
              <a:solidFill>
                <a:srgbClr val="00B050"/>
              </a:solidFill>
              <a:ea typeface="Calibri"/>
              <a:cs typeface="Times New Roman"/>
            </a:endParaRPr>
          </a:p>
        </p:txBody>
      </p:sp>
      <p:sp>
        <p:nvSpPr>
          <p:cNvPr id="83" name="ZoneTexte 82"/>
          <p:cNvSpPr txBox="1"/>
          <p:nvPr/>
        </p:nvSpPr>
        <p:spPr>
          <a:xfrm>
            <a:off x="7273354" y="6597352"/>
            <a:ext cx="1835150" cy="23083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fr-FR" sz="900" dirty="0"/>
              <a:t>Source: </a:t>
            </a:r>
            <a:r>
              <a:rPr lang="fr-FR" sz="900" dirty="0" smtClean="0"/>
              <a:t>Club Biogaz</a:t>
            </a:r>
            <a:endParaRPr lang="fr-FR" sz="900" dirty="0"/>
          </a:p>
        </p:txBody>
      </p:sp>
      <p:sp>
        <p:nvSpPr>
          <p:cNvPr id="108" name="Flèche droite 107"/>
          <p:cNvSpPr/>
          <p:nvPr/>
        </p:nvSpPr>
        <p:spPr bwMode="auto">
          <a:xfrm>
            <a:off x="3009574" y="755454"/>
            <a:ext cx="765356" cy="432048"/>
          </a:xfrm>
          <a:prstGeom prst="rightArrow">
            <a:avLst/>
          </a:prstGeom>
          <a:solidFill>
            <a:srgbClr val="0070C0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113" name="Flèche droite 112"/>
          <p:cNvSpPr/>
          <p:nvPr/>
        </p:nvSpPr>
        <p:spPr bwMode="auto">
          <a:xfrm rot="5400000">
            <a:off x="4380688" y="4574690"/>
            <a:ext cx="750428" cy="516728"/>
          </a:xfrm>
          <a:prstGeom prst="rightArrow">
            <a:avLst/>
          </a:prstGeom>
          <a:solidFill>
            <a:srgbClr val="FF0000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pic>
        <p:nvPicPr>
          <p:cNvPr id="116" name="Picture 2"/>
          <p:cNvPicPr>
            <a:picLocks noChangeAspect="1" noChangeArrowheads="1"/>
          </p:cNvPicPr>
          <p:nvPr/>
        </p:nvPicPr>
        <p:blipFill>
          <a:blip r:embed="rId19" cstate="print"/>
          <a:srcRect/>
          <a:stretch>
            <a:fillRect/>
          </a:stretch>
        </p:blipFill>
        <p:spPr bwMode="auto">
          <a:xfrm>
            <a:off x="7455557" y="5295053"/>
            <a:ext cx="1414443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077" name="Connecteur en arc 1076"/>
          <p:cNvCxnSpPr/>
          <p:nvPr/>
        </p:nvCxnSpPr>
        <p:spPr>
          <a:xfrm rot="16200000" flipH="1">
            <a:off x="7132435" y="4685213"/>
            <a:ext cx="641768" cy="577911"/>
          </a:xfrm>
          <a:prstGeom prst="curvedConnector3">
            <a:avLst>
              <a:gd name="adj1" fmla="val 50000"/>
            </a:avLst>
          </a:prstGeom>
          <a:ln w="28575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Connecteur droit 2"/>
          <p:cNvCxnSpPr/>
          <p:nvPr/>
        </p:nvCxnSpPr>
        <p:spPr bwMode="auto">
          <a:xfrm>
            <a:off x="3328964" y="904500"/>
            <a:ext cx="31644" cy="59535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0070C0"/>
            </a:solidFill>
            <a:prstDash val="dash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68" name="Connecteur droit 67"/>
          <p:cNvCxnSpPr/>
          <p:nvPr/>
        </p:nvCxnSpPr>
        <p:spPr bwMode="auto">
          <a:xfrm>
            <a:off x="6052516" y="876768"/>
            <a:ext cx="63303" cy="59535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00B050"/>
            </a:solidFill>
            <a:prstDash val="dash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72" name="Flèche droite 71"/>
          <p:cNvSpPr/>
          <p:nvPr/>
        </p:nvSpPr>
        <p:spPr bwMode="auto">
          <a:xfrm>
            <a:off x="5737494" y="755454"/>
            <a:ext cx="765356" cy="432048"/>
          </a:xfrm>
          <a:prstGeom prst="rightArrow">
            <a:avLst/>
          </a:prstGeom>
          <a:solidFill>
            <a:srgbClr val="00B050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3968052" y="4162296"/>
            <a:ext cx="190548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b="1" dirty="0" smtClean="0">
                <a:solidFill>
                  <a:srgbClr val="663300"/>
                </a:solidFill>
              </a:rPr>
              <a:t>Résidu </a:t>
            </a:r>
            <a:r>
              <a:rPr lang="fr-FR" sz="1000" b="1" dirty="0" smtClean="0">
                <a:solidFill>
                  <a:srgbClr val="663300"/>
                </a:solidFill>
                <a:sym typeface="Wingdings" pitchFamily="2" charset="2"/>
              </a:rPr>
              <a:t></a:t>
            </a:r>
            <a:r>
              <a:rPr lang="fr-FR" sz="1000" b="1" dirty="0" smtClean="0">
                <a:solidFill>
                  <a:srgbClr val="663300"/>
                </a:solidFill>
              </a:rPr>
              <a:t> </a:t>
            </a:r>
            <a:r>
              <a:rPr lang="fr-FR" sz="1000" b="1" dirty="0">
                <a:solidFill>
                  <a:srgbClr val="663300"/>
                </a:solidFill>
              </a:rPr>
              <a:t>d</a:t>
            </a:r>
            <a:r>
              <a:rPr lang="fr-FR" sz="1000" b="1" dirty="0" smtClean="0">
                <a:solidFill>
                  <a:srgbClr val="663300"/>
                </a:solidFill>
              </a:rPr>
              <a:t>igestat</a:t>
            </a:r>
            <a:endParaRPr lang="fr-FR" sz="1000" b="1" dirty="0">
              <a:solidFill>
                <a:srgbClr val="6633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15958377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Exemples d’installations: à la ferme</a:t>
            </a:r>
          </a:p>
        </p:txBody>
      </p:sp>
      <p:sp>
        <p:nvSpPr>
          <p:cNvPr id="3" name="Rectangle 2"/>
          <p:cNvSpPr/>
          <p:nvPr/>
        </p:nvSpPr>
        <p:spPr>
          <a:xfrm>
            <a:off x="887998" y="5550740"/>
            <a:ext cx="7200267" cy="584775"/>
          </a:xfrm>
          <a:prstGeom prst="rect">
            <a:avLst/>
          </a:prstGeom>
          <a:ln w="38100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fr-FR" sz="1600" b="1" dirty="0" smtClean="0">
                <a:solidFill>
                  <a:srgbClr val="002060"/>
                </a:solidFill>
              </a:rPr>
              <a:t>Digesteur, </a:t>
            </a:r>
            <a:r>
              <a:rPr lang="fr-FR" sz="1600" b="1" dirty="0">
                <a:solidFill>
                  <a:srgbClr val="002060"/>
                </a:solidFill>
              </a:rPr>
              <a:t>fosse et stockage </a:t>
            </a:r>
            <a:r>
              <a:rPr lang="fr-FR" sz="1600" b="1" dirty="0" smtClean="0">
                <a:solidFill>
                  <a:srgbClr val="002060"/>
                </a:solidFill>
              </a:rPr>
              <a:t>avec </a:t>
            </a:r>
            <a:r>
              <a:rPr lang="fr-FR" sz="1600" b="1" dirty="0">
                <a:solidFill>
                  <a:srgbClr val="002060"/>
                </a:solidFill>
              </a:rPr>
              <a:t>récupération </a:t>
            </a:r>
            <a:r>
              <a:rPr lang="fr-FR" sz="1600" b="1" dirty="0" smtClean="0">
                <a:solidFill>
                  <a:srgbClr val="002060"/>
                </a:solidFill>
              </a:rPr>
              <a:t>biogaz</a:t>
            </a:r>
          </a:p>
          <a:p>
            <a:pPr algn="ctr"/>
            <a:r>
              <a:rPr lang="fr-FR" sz="1600" b="1" dirty="0" smtClean="0">
                <a:solidFill>
                  <a:srgbClr val="002060"/>
                </a:solidFill>
              </a:rPr>
              <a:t>Cogénération 30kW</a:t>
            </a:r>
            <a:endParaRPr lang="fr-FR" sz="1600" b="1" dirty="0">
              <a:solidFill>
                <a:srgbClr val="002060"/>
              </a:solidFill>
            </a:endParaRPr>
          </a:p>
        </p:txBody>
      </p:sp>
      <p:sp>
        <p:nvSpPr>
          <p:cNvPr id="44" name="ZoneTexte 4"/>
          <p:cNvSpPr txBox="1">
            <a:spLocks noChangeArrowheads="1"/>
          </p:cNvSpPr>
          <p:nvPr/>
        </p:nvSpPr>
        <p:spPr bwMode="auto">
          <a:xfrm>
            <a:off x="2627784" y="6589578"/>
            <a:ext cx="4088583" cy="2684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2945" tIns="41473" rIns="82945" bIns="41473">
            <a:spAutoFit/>
          </a:bodyPr>
          <a:lstStyle/>
          <a:p>
            <a:r>
              <a:rPr lang="fr-FR" sz="1200" dirty="0" smtClean="0"/>
              <a:t>Source: Photo </a:t>
            </a:r>
            <a:r>
              <a:rPr lang="fr-FR" sz="1200" dirty="0"/>
              <a:t>APESA, installation du GAEC Oudet 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21094" t="16000" r="14740" b="4555"/>
          <a:stretch/>
        </p:blipFill>
        <p:spPr bwMode="auto">
          <a:xfrm>
            <a:off x="1259632" y="836712"/>
            <a:ext cx="6457001" cy="46842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custDataLst>
      <p:tags r:id="rId1"/>
    </p:custDataLst>
    <p:extLst>
      <p:ext uri="{BB962C8B-B14F-4D97-AF65-F5344CB8AC3E}">
        <p14:creationId xmlns="" xmlns:p14="http://schemas.microsoft.com/office/powerpoint/2010/main" val="251204300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Exemples d’installations: agro-industriel</a:t>
            </a:r>
          </a:p>
        </p:txBody>
      </p:sp>
      <p:sp>
        <p:nvSpPr>
          <p:cNvPr id="6" name="Rectangle 5"/>
          <p:cNvSpPr/>
          <p:nvPr/>
        </p:nvSpPr>
        <p:spPr>
          <a:xfrm>
            <a:off x="1844044" y="5691242"/>
            <a:ext cx="5320244" cy="830997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fr-FR" sz="1600" b="1" dirty="0" smtClean="0">
                <a:solidFill>
                  <a:srgbClr val="002060"/>
                </a:solidFill>
              </a:rPr>
              <a:t>Digesteur</a:t>
            </a:r>
            <a:r>
              <a:rPr lang="fr-FR" sz="1600" b="1" dirty="0">
                <a:solidFill>
                  <a:srgbClr val="74B230"/>
                </a:solidFill>
              </a:rPr>
              <a:t> </a:t>
            </a:r>
            <a:r>
              <a:rPr lang="fr-FR" sz="1600" b="1" dirty="0" smtClean="0">
                <a:solidFill>
                  <a:srgbClr val="002060"/>
                </a:solidFill>
              </a:rPr>
              <a:t>vertical et stockage biogaz</a:t>
            </a:r>
          </a:p>
          <a:p>
            <a:pPr algn="ctr"/>
            <a:r>
              <a:rPr lang="fr-FR" sz="1600" b="1" dirty="0" smtClean="0">
                <a:solidFill>
                  <a:srgbClr val="002060"/>
                </a:solidFill>
              </a:rPr>
              <a:t>Cogénération 600kW </a:t>
            </a:r>
          </a:p>
          <a:p>
            <a:pPr algn="ctr"/>
            <a:r>
              <a:rPr lang="fr-FR" sz="1600" b="1" dirty="0" smtClean="0">
                <a:solidFill>
                  <a:srgbClr val="002060"/>
                </a:solidFill>
              </a:rPr>
              <a:t>Soit </a:t>
            </a:r>
            <a:r>
              <a:rPr lang="fr-FR" sz="1600" b="1" dirty="0" smtClean="0">
                <a:solidFill>
                  <a:srgbClr val="002060"/>
                </a:solidFill>
              </a:rPr>
              <a:t>~200 </a:t>
            </a:r>
            <a:r>
              <a:rPr lang="fr-FR" sz="1600" b="1" dirty="0" smtClean="0">
                <a:solidFill>
                  <a:srgbClr val="002060"/>
                </a:solidFill>
              </a:rPr>
              <a:t>m3/h en équivalent biométhane</a:t>
            </a:r>
            <a:endParaRPr lang="fr-FR" sz="1600" b="1" dirty="0">
              <a:solidFill>
                <a:srgbClr val="002060"/>
              </a:solidFill>
            </a:endParaRPr>
          </a:p>
        </p:txBody>
      </p:sp>
      <p:sp>
        <p:nvSpPr>
          <p:cNvPr id="12" name="ZoneTexte 4"/>
          <p:cNvSpPr txBox="1">
            <a:spLocks noChangeArrowheads="1"/>
          </p:cNvSpPr>
          <p:nvPr/>
        </p:nvSpPr>
        <p:spPr bwMode="auto">
          <a:xfrm>
            <a:off x="2874944" y="6589578"/>
            <a:ext cx="3476236" cy="2684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2945" tIns="41473" rIns="82945" bIns="41473">
            <a:spAutoFit/>
          </a:bodyPr>
          <a:lstStyle/>
          <a:p>
            <a:r>
              <a:rPr lang="fr-FR" sz="1200" dirty="0" smtClean="0"/>
              <a:t>Source: Photo </a:t>
            </a:r>
            <a:r>
              <a:rPr lang="fr-FR" sz="1200" dirty="0"/>
              <a:t>APESA, installation Biogasyl</a:t>
            </a: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22470" t="17427" r="18155" b="7455"/>
          <a:stretch/>
        </p:blipFill>
        <p:spPr bwMode="auto">
          <a:xfrm>
            <a:off x="1115617" y="747076"/>
            <a:ext cx="6696744" cy="4964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custDataLst>
      <p:tags r:id="rId1"/>
    </p:custDataLst>
    <p:extLst>
      <p:ext uri="{BB962C8B-B14F-4D97-AF65-F5344CB8AC3E}">
        <p14:creationId xmlns="" xmlns:p14="http://schemas.microsoft.com/office/powerpoint/2010/main" val="201350952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Production du biogaz</a:t>
            </a:r>
            <a:br>
              <a:rPr lang="fr-FR" dirty="0" smtClean="0"/>
            </a:br>
            <a:r>
              <a:rPr lang="fr-FR" dirty="0" smtClean="0"/>
              <a:t>bilan 2010 et projection 2015-2020</a:t>
            </a:r>
          </a:p>
        </p:txBody>
      </p:sp>
      <p:graphicFrame>
        <p:nvGraphicFramePr>
          <p:cNvPr id="10" name="Tableau 9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635515949"/>
              </p:ext>
            </p:extLst>
          </p:nvPr>
        </p:nvGraphicFramePr>
        <p:xfrm>
          <a:off x="179513" y="980728"/>
          <a:ext cx="8892503" cy="4846320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1800200"/>
                <a:gridCol w="1728192"/>
                <a:gridCol w="1440160"/>
                <a:gridCol w="1296144"/>
                <a:gridCol w="1368152"/>
                <a:gridCol w="1259655"/>
              </a:tblGrid>
              <a:tr h="923862">
                <a:tc gridSpan="6">
                  <a:txBody>
                    <a:bodyPr/>
                    <a:lstStyle/>
                    <a:p>
                      <a:pPr algn="ctr"/>
                      <a:r>
                        <a:rPr lang="fr-FR" sz="2400" i="0" dirty="0" smtClean="0">
                          <a:solidFill>
                            <a:srgbClr val="002060"/>
                          </a:solidFill>
                        </a:rPr>
                        <a:t>Estimation de la contribution totale biogaz</a:t>
                      </a:r>
                    </a:p>
                    <a:p>
                      <a:pPr algn="ctr"/>
                      <a:r>
                        <a:rPr lang="fr-FR" sz="1600" i="0" kern="12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Plan d'action national en faveur des énergies renouvelables - Période 2009-2020*</a:t>
                      </a:r>
                      <a:endParaRPr lang="fr-FR" sz="1200" i="0" kern="1200" dirty="0" smtClean="0">
                        <a:solidFill>
                          <a:srgbClr val="00206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41" marR="91441" anchor="ctr"/>
                </a:tc>
                <a:tc hMerge="1">
                  <a:txBody>
                    <a:bodyPr/>
                    <a:lstStyle/>
                    <a:p>
                      <a:endParaRPr lang="fr-FR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sz="1200" dirty="0"/>
                    </a:p>
                  </a:txBody>
                  <a:tcPr/>
                </a:tc>
              </a:tr>
              <a:tr h="298020">
                <a:tc gridSpan="2">
                  <a:txBody>
                    <a:bodyPr/>
                    <a:lstStyle/>
                    <a:p>
                      <a:pPr algn="ctr"/>
                      <a:endParaRPr lang="fr-FR" sz="1400" b="1" i="0" dirty="0"/>
                    </a:p>
                  </a:txBody>
                  <a:tcPr marL="91441" marR="91441" anchor="ctr"/>
                </a:tc>
                <a:tc hMerge="1">
                  <a:txBody>
                    <a:bodyPr/>
                    <a:lstStyle/>
                    <a:p>
                      <a:endParaRPr lang="fr-FR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1" i="0" dirty="0" smtClean="0"/>
                        <a:t>2005</a:t>
                      </a:r>
                      <a:endParaRPr lang="fr-FR" sz="1400" b="1" i="0" dirty="0"/>
                    </a:p>
                  </a:txBody>
                  <a:tcPr marL="91441" marR="91441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1" i="0" dirty="0" smtClean="0"/>
                        <a:t>2010</a:t>
                      </a:r>
                      <a:endParaRPr lang="fr-FR" sz="1400" b="1" i="0" dirty="0"/>
                    </a:p>
                  </a:txBody>
                  <a:tcPr marL="91441" marR="91441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1" i="0" dirty="0" smtClean="0"/>
                        <a:t>2015</a:t>
                      </a:r>
                      <a:endParaRPr lang="fr-FR" sz="1400" b="1" i="0" dirty="0"/>
                    </a:p>
                  </a:txBody>
                  <a:tcPr marL="91441" marR="91441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1" i="0" dirty="0" smtClean="0"/>
                        <a:t>2020</a:t>
                      </a:r>
                      <a:endParaRPr lang="fr-FR" sz="1400" b="1" i="0" dirty="0"/>
                    </a:p>
                  </a:txBody>
                  <a:tcPr marL="91441" marR="91441" anchor="ctr"/>
                </a:tc>
              </a:tr>
              <a:tr h="670545"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b="1" i="0" dirty="0" smtClean="0"/>
                        <a:t>Électricité</a:t>
                      </a:r>
                    </a:p>
                  </a:txBody>
                  <a:tcPr marL="91441" marR="91441" anchor="ctr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b="1" i="0" dirty="0" smtClean="0"/>
                        <a:t>capacité installée MW 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b="1" i="0" dirty="0" smtClean="0"/>
                        <a:t>(Biogaz – </a:t>
                      </a:r>
                      <a:r>
                        <a:rPr lang="fr-FR" sz="1100" b="0" i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ENR</a:t>
                      </a:r>
                      <a:r>
                        <a:rPr lang="fr-FR" sz="1400" b="1" i="0" dirty="0" smtClean="0"/>
                        <a:t>)</a:t>
                      </a:r>
                    </a:p>
                  </a:txBody>
                  <a:tcPr marL="91441" marR="91441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fr-FR" sz="1400" b="1" i="0" dirty="0" smtClean="0"/>
                        <a:t>84 </a:t>
                      </a:r>
                    </a:p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fr-FR" sz="1100" b="0" i="1" dirty="0" smtClean="0"/>
                        <a:t>ENR: 27088 MW</a:t>
                      </a:r>
                      <a:endParaRPr lang="fr-FR" sz="1400" b="0" i="1" dirty="0"/>
                    </a:p>
                  </a:txBody>
                  <a:tcPr marL="91441" marR="91441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fr-FR" sz="1400" b="1" i="0" dirty="0" smtClean="0"/>
                        <a:t>164 </a:t>
                      </a:r>
                    </a:p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fr-FR" sz="1100" b="0" i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33164 MW</a:t>
                      </a:r>
                    </a:p>
                  </a:txBody>
                  <a:tcPr marL="91441" marR="91441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fr-FR" sz="1400" b="1" i="0" dirty="0" smtClean="0"/>
                        <a:t>363</a:t>
                      </a:r>
                    </a:p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fr-FR" sz="1100" b="0" i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45098 MW</a:t>
                      </a:r>
                    </a:p>
                  </a:txBody>
                  <a:tcPr marL="91441" marR="91441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fr-FR" sz="1400" b="1" i="0" dirty="0" smtClean="0"/>
                        <a:t>625</a:t>
                      </a:r>
                    </a:p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fr-FR" sz="1100" b="0" i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62167 MW</a:t>
                      </a:r>
                    </a:p>
                  </a:txBody>
                  <a:tcPr marL="91441" marR="91441" anchor="ctr"/>
                </a:tc>
              </a:tr>
              <a:tr h="797955">
                <a:tc vMerge="1">
                  <a:txBody>
                    <a:bodyPr/>
                    <a:lstStyle/>
                    <a:p>
                      <a:endParaRPr lang="fr-FR" sz="1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b="1" i="0" dirty="0" smtClean="0"/>
                        <a:t>production brute d'électricité GWh</a:t>
                      </a:r>
                    </a:p>
                  </a:txBody>
                  <a:tcPr marL="91441" marR="91441" anchor="ctr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b="1" i="0" dirty="0" smtClean="0"/>
                        <a:t>478 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100" b="1" i="0" dirty="0" smtClean="0"/>
                        <a:t>(37 </a:t>
                      </a:r>
                      <a:r>
                        <a:rPr lang="fr-FR" sz="1100" b="1" i="0" dirty="0" err="1" smtClean="0"/>
                        <a:t>ktep</a:t>
                      </a:r>
                      <a:r>
                        <a:rPr lang="fr-FR" sz="1100" b="1" i="0" dirty="0" smtClean="0"/>
                        <a:t>)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10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75839 MW</a:t>
                      </a:r>
                      <a:endParaRPr lang="fr-FR" sz="1400" b="1" i="0" dirty="0" smtClean="0"/>
                    </a:p>
                  </a:txBody>
                  <a:tcPr marL="91441" marR="91441" anchor="ctr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b="1" i="0" dirty="0" smtClean="0"/>
                        <a:t>935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100" b="1" i="0" dirty="0" smtClean="0"/>
                        <a:t>(72 </a:t>
                      </a:r>
                      <a:r>
                        <a:rPr lang="fr-FR" sz="1100" b="1" i="0" dirty="0" err="1" smtClean="0"/>
                        <a:t>ktep</a:t>
                      </a:r>
                      <a:r>
                        <a:rPr lang="fr-FR" sz="1100" b="1" i="0" dirty="0" smtClean="0"/>
                        <a:t>)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100" b="0" i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87369 MW</a:t>
                      </a:r>
                    </a:p>
                  </a:txBody>
                  <a:tcPr marL="91441" marR="91441" anchor="ctr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fr-FR" sz="1400" b="1" i="0" dirty="0" smtClean="0"/>
                        <a:t>2129</a:t>
                      </a:r>
                    </a:p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fr-FR" sz="1100" b="1" i="0" dirty="0" smtClean="0"/>
                        <a:t>(164 </a:t>
                      </a:r>
                      <a:r>
                        <a:rPr lang="fr-FR" sz="1100" b="1" i="0" dirty="0" err="1" smtClean="0"/>
                        <a:t>ktep</a:t>
                      </a:r>
                      <a:r>
                        <a:rPr lang="fr-FR" sz="1100" b="1" i="0" dirty="0" smtClean="0"/>
                        <a:t>)</a:t>
                      </a:r>
                    </a:p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fr-FR" sz="1100" b="0" i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115577 MW</a:t>
                      </a:r>
                    </a:p>
                  </a:txBody>
                  <a:tcPr marL="91441" marR="91441" anchor="ctr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fr-FR" sz="1400" b="1" i="0" dirty="0" smtClean="0"/>
                        <a:t>3701</a:t>
                      </a:r>
                    </a:p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fr-FR" sz="1100" b="1" i="0" dirty="0" smtClean="0"/>
                        <a:t>(285 </a:t>
                      </a:r>
                      <a:r>
                        <a:rPr lang="fr-FR" sz="1100" b="1" i="0" dirty="0" err="1" smtClean="0"/>
                        <a:t>ktep</a:t>
                      </a:r>
                      <a:r>
                        <a:rPr lang="fr-FR" sz="1100" b="1" i="0" dirty="0" smtClean="0"/>
                        <a:t>)</a:t>
                      </a:r>
                    </a:p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fr-FR" sz="1100" b="0" i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155284 MW</a:t>
                      </a:r>
                    </a:p>
                  </a:txBody>
                  <a:tcPr marL="91441" marR="91441" anchor="ctr">
                    <a:solidFill>
                      <a:schemeClr val="accent3"/>
                    </a:solidFill>
                  </a:tcPr>
                </a:tc>
              </a:tr>
              <a:tr h="715248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sz="1400" b="1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Chauffage et refroidissement</a:t>
                      </a:r>
                    </a:p>
                  </a:txBody>
                  <a:tcPr marL="91441" marR="91441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sz="1400" b="1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consommation finale d'énergie </a:t>
                      </a:r>
                      <a:r>
                        <a:rPr lang="fr-FR" sz="1400" b="1" i="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GWh</a:t>
                      </a:r>
                      <a:endParaRPr lang="fr-FR" sz="1400" b="1" i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41" marR="91441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50000"/>
                        </a:lnSpc>
                      </a:pPr>
                      <a:r>
                        <a:rPr lang="fr-FR" sz="1400" b="1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1117</a:t>
                      </a:r>
                      <a:endParaRPr lang="fr-FR" sz="1400" b="0" i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algn="ctr" defTabSz="914400" rtl="0" eaLnBrk="1" latinLnBrk="0" hangingPunct="1">
                        <a:lnSpc>
                          <a:spcPct val="150000"/>
                        </a:lnSpc>
                      </a:pPr>
                      <a:r>
                        <a:rPr lang="fr-FR" sz="1100" b="1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(86 </a:t>
                      </a:r>
                      <a:r>
                        <a:rPr lang="fr-FR" sz="1100" b="1" i="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ktep</a:t>
                      </a:r>
                      <a:r>
                        <a:rPr lang="fr-FR" sz="1100" b="1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</a:p>
                    <a:p>
                      <a:pPr marL="0" algn="ctr" defTabSz="914400" rtl="0" eaLnBrk="1" latinLnBrk="0" hangingPunct="1">
                        <a:lnSpc>
                          <a:spcPct val="150000"/>
                        </a:lnSpc>
                      </a:pPr>
                      <a:r>
                        <a:rPr lang="fr-FR" sz="1100" b="0" i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9397 MW</a:t>
                      </a:r>
                    </a:p>
                  </a:txBody>
                  <a:tcPr marL="91441" marR="91441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50000"/>
                        </a:lnSpc>
                      </a:pPr>
                      <a:r>
                        <a:rPr lang="fr-FR" sz="1400" b="1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1078</a:t>
                      </a:r>
                    </a:p>
                    <a:p>
                      <a:pPr marL="0" algn="ctr" defTabSz="914400" rtl="0" eaLnBrk="1" latinLnBrk="0" hangingPunct="1">
                        <a:lnSpc>
                          <a:spcPct val="150000"/>
                        </a:lnSpc>
                      </a:pPr>
                      <a:r>
                        <a:rPr lang="fr-FR" sz="1100" b="1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(83 </a:t>
                      </a:r>
                      <a:r>
                        <a:rPr lang="fr-FR" sz="1100" b="1" i="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ktep</a:t>
                      </a:r>
                      <a:r>
                        <a:rPr lang="fr-FR" sz="1100" b="1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</a:p>
                    <a:p>
                      <a:pPr marL="0" algn="ctr" defTabSz="914400" rtl="0" eaLnBrk="1" latinLnBrk="0" hangingPunct="1">
                        <a:lnSpc>
                          <a:spcPct val="150000"/>
                        </a:lnSpc>
                      </a:pPr>
                      <a:r>
                        <a:rPr lang="fr-FR" sz="1100" b="0" i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11121 MW</a:t>
                      </a:r>
                    </a:p>
                  </a:txBody>
                  <a:tcPr marL="91441" marR="91441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50000"/>
                        </a:lnSpc>
                      </a:pPr>
                      <a:r>
                        <a:rPr lang="fr-FR" sz="1400" b="1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3376</a:t>
                      </a:r>
                    </a:p>
                    <a:p>
                      <a:pPr marL="0" algn="ctr" defTabSz="914400" rtl="0" eaLnBrk="1" latinLnBrk="0" hangingPunct="1">
                        <a:lnSpc>
                          <a:spcPct val="150000"/>
                        </a:lnSpc>
                      </a:pPr>
                      <a:r>
                        <a:rPr lang="fr-FR" sz="1100" b="1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(260 </a:t>
                      </a:r>
                      <a:r>
                        <a:rPr lang="fr-FR" sz="1100" b="1" i="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ktep</a:t>
                      </a:r>
                      <a:r>
                        <a:rPr lang="fr-FR" sz="1100" b="1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</a:p>
                    <a:p>
                      <a:pPr marL="0" algn="ctr" defTabSz="914400" rtl="0" eaLnBrk="1" latinLnBrk="0" hangingPunct="1">
                        <a:lnSpc>
                          <a:spcPct val="150000"/>
                        </a:lnSpc>
                      </a:pPr>
                      <a:r>
                        <a:rPr lang="fr-FR" sz="1100" b="0" i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15040 MW</a:t>
                      </a:r>
                    </a:p>
                  </a:txBody>
                  <a:tcPr marL="91441" marR="91441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50000"/>
                        </a:lnSpc>
                      </a:pPr>
                      <a:r>
                        <a:rPr lang="fr-FR" sz="1400" b="1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7207</a:t>
                      </a:r>
                    </a:p>
                    <a:p>
                      <a:pPr marL="0" algn="ctr" defTabSz="914400" rtl="0" eaLnBrk="1" latinLnBrk="0" hangingPunct="1">
                        <a:lnSpc>
                          <a:spcPct val="150000"/>
                        </a:lnSpc>
                      </a:pPr>
                      <a:r>
                        <a:rPr lang="fr-FR" sz="1100" b="1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(555 </a:t>
                      </a:r>
                      <a:r>
                        <a:rPr lang="fr-FR" sz="1100" b="1" i="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ktep</a:t>
                      </a:r>
                      <a:r>
                        <a:rPr lang="fr-FR" sz="1100" b="1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</a:p>
                    <a:p>
                      <a:pPr marL="0" algn="ctr" defTabSz="914400" rtl="0" eaLnBrk="1" latinLnBrk="0" hangingPunct="1">
                        <a:lnSpc>
                          <a:spcPct val="150000"/>
                        </a:lnSpc>
                      </a:pPr>
                      <a:r>
                        <a:rPr lang="fr-FR" sz="1100" b="0" i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19732 MW</a:t>
                      </a:r>
                    </a:p>
                  </a:txBody>
                  <a:tcPr marL="91441" marR="91441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797955">
                <a:tc>
                  <a:txBody>
                    <a:bodyPr/>
                    <a:lstStyle/>
                    <a:p>
                      <a:pPr algn="ctr"/>
                      <a:r>
                        <a:rPr lang="fr-FR" sz="1800" b="1" i="0" kern="1200" dirty="0" smtClean="0">
                          <a:solidFill>
                            <a:srgbClr val="002060"/>
                          </a:solidFill>
                          <a:effectLst/>
                        </a:rPr>
                        <a:t>Transports</a:t>
                      </a:r>
                      <a:r>
                        <a:rPr lang="fr-FR" sz="1600" b="1" i="0" kern="1200" dirty="0" smtClean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</a:t>
                      </a:r>
                      <a:r>
                        <a:rPr lang="fr-FR" sz="1400" b="1" i="0" kern="1200" dirty="0" smtClean="0"/>
                        <a:t>(biogaz + huiles végétales…)</a:t>
                      </a:r>
                      <a:endParaRPr lang="fr-FR" sz="1400" b="1" i="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41" marR="91441" anchor="ctr">
                    <a:solidFill>
                      <a:schemeClr val="accent3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1" i="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GWh</a:t>
                      </a:r>
                      <a:endParaRPr lang="fr-FR" sz="1400" b="1" i="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41" marR="91441" anchor="ctr">
                    <a:solidFill>
                      <a:schemeClr val="accent3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fr-FR" sz="1400" b="1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fr-FR" sz="1100" b="0" i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544 MW</a:t>
                      </a:r>
                    </a:p>
                  </a:txBody>
                  <a:tcPr marL="91441" marR="91441" anchor="ctr">
                    <a:solidFill>
                      <a:schemeClr val="accent3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fr-FR" sz="1400" b="1" i="0" kern="1200" dirty="0" smtClean="0"/>
                        <a:t>0</a:t>
                      </a:r>
                    </a:p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fr-FR" sz="1100" b="0" i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2898 MW</a:t>
                      </a:r>
                    </a:p>
                  </a:txBody>
                  <a:tcPr marL="91441" marR="91441" anchor="ctr">
                    <a:solidFill>
                      <a:schemeClr val="accent3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fr-FR" sz="1400" b="1" i="0" kern="1200" dirty="0" smtClean="0"/>
                        <a:t>390 </a:t>
                      </a:r>
                    </a:p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fr-FR" sz="1100" b="1" i="0" kern="1200" dirty="0" smtClean="0"/>
                        <a:t>(30 </a:t>
                      </a:r>
                      <a:r>
                        <a:rPr lang="fr-FR" sz="1100" b="1" i="0" kern="1200" dirty="0" err="1" smtClean="0"/>
                        <a:t>ktep</a:t>
                      </a:r>
                      <a:r>
                        <a:rPr lang="fr-FR" sz="1100" b="1" i="0" kern="1200" dirty="0" smtClean="0"/>
                        <a:t>)</a:t>
                      </a:r>
                    </a:p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fr-FR" sz="1100" b="0" i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3215 MW</a:t>
                      </a:r>
                    </a:p>
                  </a:txBody>
                  <a:tcPr marL="91441" marR="91441" anchor="ctr">
                    <a:solidFill>
                      <a:schemeClr val="accent3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fr-FR" sz="1400" b="1" i="0" kern="1200" dirty="0" smtClean="0"/>
                        <a:t>2078</a:t>
                      </a:r>
                    </a:p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fr-FR" sz="1100" b="1" i="0" kern="1200" dirty="0" smtClean="0"/>
                        <a:t>(160 </a:t>
                      </a:r>
                      <a:r>
                        <a:rPr lang="fr-FR" sz="1100" b="1" i="0" kern="1200" dirty="0" err="1" smtClean="0"/>
                        <a:t>ktep</a:t>
                      </a:r>
                      <a:r>
                        <a:rPr lang="fr-FR" sz="1100" b="1" i="0" kern="1200" dirty="0" smtClean="0"/>
                        <a:t>)</a:t>
                      </a:r>
                    </a:p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fr-FR" sz="1100" b="0" i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4062 MW</a:t>
                      </a:r>
                    </a:p>
                  </a:txBody>
                  <a:tcPr marL="91441" marR="91441" anchor="ctr">
                    <a:solidFill>
                      <a:schemeClr val="accent3">
                        <a:alpha val="2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1" name="ZoneTexte 10"/>
          <p:cNvSpPr txBox="1"/>
          <p:nvPr/>
        </p:nvSpPr>
        <p:spPr>
          <a:xfrm>
            <a:off x="1420697" y="6448578"/>
            <a:ext cx="7380287" cy="41549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fr-FR" sz="1050" dirty="0">
                <a:solidFill>
                  <a:srgbClr val="000000"/>
                </a:solidFill>
                <a:latin typeface="Arial" charset="0"/>
              </a:rPr>
              <a:t>* Source: NREAP France, 2010 </a:t>
            </a:r>
            <a:r>
              <a:rPr lang="fr-FR" sz="1050" dirty="0">
                <a:solidFill>
                  <a:srgbClr val="000000"/>
                </a:solidFill>
                <a:latin typeface="Arial" charset="0"/>
                <a:hlinkClick r:id="rId3"/>
              </a:rPr>
              <a:t>http://ec.europa.eu/energy/renewables/transparency_platform/doc/national_renewable_energy_action_plan_france_fr.pdf</a:t>
            </a:r>
            <a:r>
              <a:rPr lang="fr-FR" sz="1050" dirty="0">
                <a:solidFill>
                  <a:srgbClr val="000000"/>
                </a:solidFill>
                <a:latin typeface="Arial" charset="0"/>
              </a:rPr>
              <a:t> </a:t>
            </a:r>
          </a:p>
        </p:txBody>
      </p:sp>
      <p:sp>
        <p:nvSpPr>
          <p:cNvPr id="6" name="Rectangle 5"/>
          <p:cNvSpPr/>
          <p:nvPr/>
        </p:nvSpPr>
        <p:spPr>
          <a:xfrm>
            <a:off x="1619672" y="5857892"/>
            <a:ext cx="752432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/>
              <a:buChar char="è"/>
            </a:pPr>
            <a:r>
              <a:rPr lang="fr-FR" sz="1600" b="1" dirty="0" smtClean="0">
                <a:solidFill>
                  <a:srgbClr val="00386B"/>
                </a:solidFill>
              </a:rPr>
              <a:t>Potentiel de production de biogaz en France : 153 TWh </a:t>
            </a:r>
          </a:p>
          <a:p>
            <a:r>
              <a:rPr lang="fr-FR" sz="1600" b="1" dirty="0">
                <a:solidFill>
                  <a:srgbClr val="00386B"/>
                </a:solidFill>
              </a:rPr>
              <a:t>	</a:t>
            </a:r>
            <a:r>
              <a:rPr lang="fr-FR" sz="1600" b="1" dirty="0" smtClean="0">
                <a:solidFill>
                  <a:srgbClr val="00386B"/>
                </a:solidFill>
              </a:rPr>
              <a:t>					(12 </a:t>
            </a:r>
            <a:r>
              <a:rPr lang="fr-FR" sz="1600" b="1" dirty="0" err="1" smtClean="0">
                <a:solidFill>
                  <a:srgbClr val="00386B"/>
                </a:solidFill>
              </a:rPr>
              <a:t>Mtep</a:t>
            </a:r>
            <a:r>
              <a:rPr lang="fr-FR" sz="1600" b="1" dirty="0" smtClean="0">
                <a:solidFill>
                  <a:srgbClr val="00386B"/>
                </a:solidFill>
              </a:rPr>
              <a:t>)</a:t>
            </a:r>
          </a:p>
          <a:p>
            <a:pPr marL="285750" indent="-285750">
              <a:buFont typeface="Wingdings"/>
              <a:buChar char="è"/>
            </a:pPr>
            <a:endParaRPr lang="fr-FR" sz="1600" b="1" dirty="0" smtClean="0">
              <a:solidFill>
                <a:srgbClr val="00386B"/>
              </a:solidFill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96360" y="44624"/>
            <a:ext cx="1475655" cy="10387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2647099287"/>
      </p:ext>
    </p:extLst>
  </p:cSld>
  <p:clrMapOvr>
    <a:masterClrMapping/>
  </p:clrMapOvr>
  <p:transition advTm="119375"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au 3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4239810808"/>
              </p:ext>
            </p:extLst>
          </p:nvPr>
        </p:nvGraphicFramePr>
        <p:xfrm>
          <a:off x="1991240" y="4721095"/>
          <a:ext cx="5533088" cy="1798911"/>
        </p:xfrm>
        <a:graphic>
          <a:graphicData uri="http://schemas.openxmlformats.org/drawingml/2006/table">
            <a:tbl>
              <a:tblPr firstRow="1" bandRow="1">
                <a:tableStyleId>{8A107856-5554-42FB-B03E-39F5DBC370BA}</a:tableStyleId>
              </a:tblPr>
              <a:tblGrid>
                <a:gridCol w="1383272"/>
                <a:gridCol w="1383272"/>
                <a:gridCol w="1383272"/>
                <a:gridCol w="1383272"/>
              </a:tblGrid>
              <a:tr h="974876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824035"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>
                          <a:solidFill>
                            <a:srgbClr val="002060"/>
                          </a:solidFill>
                        </a:rPr>
                        <a:t>Electricité</a:t>
                      </a:r>
                    </a:p>
                    <a:p>
                      <a:pPr algn="ctr"/>
                      <a:r>
                        <a:rPr lang="fr-FR" sz="1400" dirty="0" smtClean="0">
                          <a:solidFill>
                            <a:srgbClr val="002060"/>
                          </a:solidFill>
                        </a:rPr>
                        <a:t>1117 </a:t>
                      </a:r>
                      <a:r>
                        <a:rPr lang="fr-FR" sz="1400" dirty="0" err="1" smtClean="0">
                          <a:solidFill>
                            <a:srgbClr val="002060"/>
                          </a:solidFill>
                        </a:rPr>
                        <a:t>GWh</a:t>
                      </a:r>
                      <a:endParaRPr lang="en-US" sz="14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>
                          <a:solidFill>
                            <a:srgbClr val="002060"/>
                          </a:solidFill>
                        </a:rPr>
                        <a:t>Chaleur</a:t>
                      </a:r>
                    </a:p>
                    <a:p>
                      <a:pPr algn="ctr"/>
                      <a:r>
                        <a:rPr lang="fr-FR" sz="1400" dirty="0" smtClean="0">
                          <a:solidFill>
                            <a:srgbClr val="002060"/>
                          </a:solidFill>
                        </a:rPr>
                        <a:t>94 </a:t>
                      </a:r>
                      <a:r>
                        <a:rPr lang="fr-FR" sz="1400" dirty="0" err="1" smtClean="0">
                          <a:solidFill>
                            <a:srgbClr val="002060"/>
                          </a:solidFill>
                        </a:rPr>
                        <a:t>ktep</a:t>
                      </a:r>
                      <a:endParaRPr lang="en-US" sz="1400" dirty="0" smtClean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err="1" smtClean="0">
                          <a:solidFill>
                            <a:srgbClr val="002060"/>
                          </a:solidFill>
                        </a:rPr>
                        <a:t>Biométhane</a:t>
                      </a:r>
                      <a:r>
                        <a:rPr lang="fr-FR" sz="1400" dirty="0" smtClean="0">
                          <a:solidFill>
                            <a:srgbClr val="002060"/>
                          </a:solidFill>
                        </a:rPr>
                        <a:t> carburant</a:t>
                      </a:r>
                    </a:p>
                    <a:p>
                      <a:pPr algn="ctr"/>
                      <a:r>
                        <a:rPr lang="fr-FR" sz="1400" dirty="0" smtClean="0">
                          <a:solidFill>
                            <a:srgbClr val="002060"/>
                          </a:solidFill>
                        </a:rPr>
                        <a:t>45 000 </a:t>
                      </a:r>
                      <a:r>
                        <a:rPr kumimoji="0" lang="en-US" sz="140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00386B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m</a:t>
                      </a:r>
                      <a:r>
                        <a:rPr kumimoji="0" lang="en-US" sz="1400" b="0" i="0" u="none" strike="noStrike" kern="0" cap="none" spc="0" normalizeH="0" baseline="30000" noProof="0" dirty="0" smtClean="0">
                          <a:ln>
                            <a:noFill/>
                          </a:ln>
                          <a:solidFill>
                            <a:srgbClr val="00386B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  <a:endParaRPr lang="en-US" sz="1100" dirty="0" smtClean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solidFill>
                      <a:srgbClr val="D4EDB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>
                          <a:solidFill>
                            <a:srgbClr val="002060"/>
                          </a:solidFill>
                        </a:rPr>
                        <a:t>Injection</a:t>
                      </a:r>
                    </a:p>
                    <a:p>
                      <a:pPr algn="ctr"/>
                      <a:r>
                        <a:rPr lang="fr-FR" sz="1400" dirty="0" smtClean="0">
                          <a:solidFill>
                            <a:srgbClr val="002060"/>
                          </a:solidFill>
                        </a:rPr>
                        <a:t>0</a:t>
                      </a:r>
                      <a:endParaRPr lang="en-US" sz="1400" dirty="0" smtClean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solidFill>
                      <a:srgbClr val="D4EDB9"/>
                    </a:solidFill>
                  </a:tcPr>
                </a:tc>
              </a:tr>
            </a:tbl>
          </a:graphicData>
        </a:graphic>
      </p:graphicFrame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État des lieux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11560" y="980728"/>
            <a:ext cx="8208912" cy="4475708"/>
          </a:xfrm>
        </p:spPr>
        <p:txBody>
          <a:bodyPr>
            <a:normAutofit/>
          </a:bodyPr>
          <a:lstStyle/>
          <a:p>
            <a:r>
              <a:rPr lang="fr-FR" b="1" dirty="0" smtClean="0"/>
              <a:t>Nombre d’installations en service en 2012 </a:t>
            </a:r>
            <a:r>
              <a:rPr lang="fr-FR" dirty="0" smtClean="0"/>
              <a:t>(hors projets)</a:t>
            </a:r>
          </a:p>
          <a:p>
            <a:pPr lvl="1"/>
            <a:r>
              <a:rPr lang="fr-FR" dirty="0" smtClean="0">
                <a:sym typeface="Wingdings" pitchFamily="2" charset="2"/>
              </a:rPr>
              <a:t>Valorisation de biogaz </a:t>
            </a:r>
            <a:r>
              <a:rPr lang="fr-FR" u="sng" dirty="0" smtClean="0">
                <a:sym typeface="Wingdings" pitchFamily="2" charset="2"/>
              </a:rPr>
              <a:t>sans méthaniseur</a:t>
            </a:r>
            <a:endParaRPr lang="fr-FR" u="sng" dirty="0" smtClean="0"/>
          </a:p>
          <a:p>
            <a:pPr lvl="2"/>
            <a:r>
              <a:rPr lang="fr-FR" dirty="0" smtClean="0"/>
              <a:t>~</a:t>
            </a:r>
            <a:r>
              <a:rPr lang="fr-FR" b="1" dirty="0" smtClean="0"/>
              <a:t>100 sites </a:t>
            </a:r>
            <a:r>
              <a:rPr lang="fr-FR" dirty="0" smtClean="0"/>
              <a:t>de valorisation du biogaz en </a:t>
            </a:r>
            <a:r>
              <a:rPr lang="fr-FR" b="1" dirty="0" smtClean="0"/>
              <a:t>ISDND</a:t>
            </a:r>
          </a:p>
          <a:p>
            <a:pPr lvl="1"/>
            <a:r>
              <a:rPr lang="fr-FR" dirty="0" smtClean="0">
                <a:sym typeface="Wingdings" pitchFamily="2" charset="2"/>
              </a:rPr>
              <a:t>Production de biogaz </a:t>
            </a:r>
            <a:r>
              <a:rPr lang="fr-FR" u="sng" dirty="0" smtClean="0">
                <a:sym typeface="Wingdings" pitchFamily="2" charset="2"/>
              </a:rPr>
              <a:t>avec méthaniseur</a:t>
            </a:r>
            <a:endParaRPr lang="fr-FR" u="sng" dirty="0" smtClean="0"/>
          </a:p>
          <a:p>
            <a:pPr lvl="2"/>
            <a:r>
              <a:rPr lang="fr-FR" b="1" dirty="0" smtClean="0"/>
              <a:t>60 stations d’épuration </a:t>
            </a:r>
            <a:r>
              <a:rPr lang="fr-FR" dirty="0" smtClean="0"/>
              <a:t>urbaines </a:t>
            </a:r>
          </a:p>
          <a:p>
            <a:pPr lvl="2"/>
            <a:r>
              <a:rPr lang="fr-FR" b="1" dirty="0" smtClean="0"/>
              <a:t>80 sites industriels </a:t>
            </a:r>
            <a:r>
              <a:rPr lang="fr-FR" dirty="0" smtClean="0"/>
              <a:t>et IAA</a:t>
            </a:r>
          </a:p>
          <a:p>
            <a:pPr lvl="2"/>
            <a:r>
              <a:rPr lang="fr-FR" b="1" dirty="0" smtClean="0"/>
              <a:t>~90 installations agricoles</a:t>
            </a:r>
          </a:p>
          <a:p>
            <a:pPr lvl="2"/>
            <a:r>
              <a:rPr lang="fr-FR" b="1" dirty="0" smtClean="0"/>
              <a:t>~10 installations territoriales</a:t>
            </a:r>
          </a:p>
          <a:p>
            <a:pPr lvl="2"/>
            <a:r>
              <a:rPr lang="fr-FR" b="1" dirty="0" smtClean="0"/>
              <a:t>10 unités OM </a:t>
            </a:r>
            <a:r>
              <a:rPr lang="fr-FR" dirty="0" smtClean="0"/>
              <a:t>en service</a:t>
            </a:r>
          </a:p>
          <a:p>
            <a:pPr marL="1371600" lvl="3" indent="0">
              <a:buNone/>
            </a:pPr>
            <a:endParaRPr lang="fr-FR" dirty="0" smtClean="0"/>
          </a:p>
          <a:p>
            <a:r>
              <a:rPr lang="fr-FR" b="1" dirty="0" smtClean="0"/>
              <a:t>Bilan de la production de biogaz (2011)</a:t>
            </a:r>
          </a:p>
          <a:p>
            <a:pPr lvl="1"/>
            <a:r>
              <a:rPr lang="fr-FR" dirty="0" smtClean="0"/>
              <a:t>Production brute : </a:t>
            </a:r>
            <a:r>
              <a:rPr lang="fr-FR" u="sng" dirty="0"/>
              <a:t>350ktep en </a:t>
            </a:r>
            <a:r>
              <a:rPr lang="fr-FR" u="sng" dirty="0" smtClean="0"/>
              <a:t>2011</a:t>
            </a:r>
          </a:p>
          <a:p>
            <a:pPr lvl="1"/>
            <a:r>
              <a:rPr lang="fr-FR" dirty="0" smtClean="0"/>
              <a:t>Energie valorisée:</a:t>
            </a:r>
          </a:p>
        </p:txBody>
      </p:sp>
      <p:sp>
        <p:nvSpPr>
          <p:cNvPr id="5124" name="ZoneTexte 5"/>
          <p:cNvSpPr txBox="1">
            <a:spLocks noChangeArrowheads="1"/>
          </p:cNvSpPr>
          <p:nvPr/>
        </p:nvSpPr>
        <p:spPr bwMode="auto">
          <a:xfrm>
            <a:off x="1745543" y="6596063"/>
            <a:ext cx="6877050" cy="2540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fr-FR" sz="1050" dirty="0">
                <a:latin typeface="Arial" charset="0"/>
              </a:rPr>
              <a:t>Source </a:t>
            </a:r>
            <a:r>
              <a:rPr lang="fr-FR" sz="1050" dirty="0" smtClean="0">
                <a:latin typeface="Arial" charset="0"/>
              </a:rPr>
              <a:t>:</a:t>
            </a:r>
            <a:r>
              <a:rPr lang="fr-FR" sz="1050" dirty="0" err="1" smtClean="0">
                <a:latin typeface="Arial" charset="0"/>
              </a:rPr>
              <a:t>ErDF</a:t>
            </a:r>
            <a:r>
              <a:rPr lang="fr-FR" sz="1050" dirty="0" smtClean="0">
                <a:latin typeface="Arial" charset="0"/>
              </a:rPr>
              <a:t>, Observatoire </a:t>
            </a:r>
            <a:r>
              <a:rPr lang="fr-FR" sz="1050" dirty="0">
                <a:latin typeface="Arial" charset="0"/>
              </a:rPr>
              <a:t>de l’énergie </a:t>
            </a:r>
            <a:r>
              <a:rPr lang="fr-FR" sz="1050" dirty="0" smtClean="0">
                <a:latin typeface="Arial" charset="0"/>
              </a:rPr>
              <a:t>, Ademe et Club Biogaz 2011</a:t>
            </a:r>
            <a:endParaRPr lang="fr-FR" sz="1050" dirty="0">
              <a:latin typeface="Arial" charset="0"/>
            </a:endParaRPr>
          </a:p>
        </p:txBody>
      </p:sp>
      <p:sp>
        <p:nvSpPr>
          <p:cNvPr id="5" name="ZoneTexte 4"/>
          <p:cNvSpPr txBox="1">
            <a:spLocks noChangeArrowheads="1"/>
          </p:cNvSpPr>
          <p:nvPr/>
        </p:nvSpPr>
        <p:spPr bwMode="auto">
          <a:xfrm>
            <a:off x="6444208" y="2340169"/>
            <a:ext cx="2821801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fr-FR" sz="1600" b="1" dirty="0" smtClean="0">
                <a:solidFill>
                  <a:srgbClr val="0070C0"/>
                </a:solidFill>
              </a:rPr>
              <a:t>Env. 350 sites</a:t>
            </a:r>
          </a:p>
          <a:p>
            <a:pPr algn="ctr"/>
            <a:endParaRPr lang="fr-FR" sz="1600" b="1" dirty="0" smtClean="0">
              <a:solidFill>
                <a:srgbClr val="0070C0"/>
              </a:solidFill>
            </a:endParaRPr>
          </a:p>
        </p:txBody>
      </p:sp>
      <p:sp>
        <p:nvSpPr>
          <p:cNvPr id="6" name="Accolade fermante 5"/>
          <p:cNvSpPr>
            <a:spLocks/>
          </p:cNvSpPr>
          <p:nvPr/>
        </p:nvSpPr>
        <p:spPr bwMode="auto">
          <a:xfrm>
            <a:off x="6228184" y="1643066"/>
            <a:ext cx="263525" cy="1785937"/>
          </a:xfrm>
          <a:prstGeom prst="rightBrace">
            <a:avLst>
              <a:gd name="adj1" fmla="val 23500"/>
              <a:gd name="adj2" fmla="val 50000"/>
            </a:avLst>
          </a:prstGeom>
          <a:noFill/>
          <a:ln w="38100" algn="ctr">
            <a:solidFill>
              <a:srgbClr val="7CBF33"/>
            </a:solidFill>
            <a:miter lim="800000"/>
            <a:headEnd/>
            <a:tailEnd/>
          </a:ln>
        </p:spPr>
        <p:txBody>
          <a:bodyPr wrap="none"/>
          <a:lstStyle/>
          <a:p>
            <a:endParaRPr lang="fr-FR">
              <a:latin typeface="Verdana" pitchFamily="34" charset="0"/>
            </a:endParaRPr>
          </a:p>
        </p:txBody>
      </p:sp>
      <p:pic>
        <p:nvPicPr>
          <p:cNvPr id="10" name="Image 9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3688466" y="4781328"/>
            <a:ext cx="763353" cy="728908"/>
          </a:xfrm>
          <a:prstGeom prst="rect">
            <a:avLst/>
          </a:prstGeom>
        </p:spPr>
      </p:pic>
      <p:pic>
        <p:nvPicPr>
          <p:cNvPr id="12" name="Image 11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2248514" y="4787406"/>
            <a:ext cx="791845" cy="731473"/>
          </a:xfrm>
          <a:prstGeom prst="rect">
            <a:avLst/>
          </a:prstGeom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BEBA8EAE-BF5A-486C-A8C5-ECC9F3942E4B}">
                <a14:imgProps xmlns="" xmlns:a14="http://schemas.microsoft.com/office/drawing/2010/main">
                  <a14:imgLayer r:embed="rId7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78203">
            <a:off x="4934750" y="4811535"/>
            <a:ext cx="1095603" cy="5871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EEECE1"/>
                  </a:outerShdw>
                </a:effectLst>
              </a14:hiddenEffects>
            </a:ext>
          </a:extLst>
        </p:spPr>
      </p:pic>
      <p:pic>
        <p:nvPicPr>
          <p:cNvPr id="14" name="Image 13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6444208" y="4787406"/>
            <a:ext cx="765643" cy="586695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4019832" y="5380379"/>
            <a:ext cx="3291286" cy="276999"/>
          </a:xfrm>
          <a:prstGeom prst="rect">
            <a:avLst/>
          </a:prstGeom>
          <a:ln>
            <a:noFill/>
          </a:ln>
        </p:spPr>
        <p:txBody>
          <a:bodyPr wrap="none">
            <a:spAutoFit/>
          </a:bodyPr>
          <a:lstStyle/>
          <a:p>
            <a:pPr lvl="2" algn="ctr"/>
            <a:r>
              <a:rPr lang="fr-FR" sz="1200" b="1" dirty="0">
                <a:solidFill>
                  <a:srgbClr val="7CBF33"/>
                </a:solidFill>
              </a:rPr>
              <a:t>Épuration en </a:t>
            </a:r>
            <a:r>
              <a:rPr lang="fr-FR" sz="1200" b="1" dirty="0" err="1">
                <a:solidFill>
                  <a:srgbClr val="7CBF33"/>
                </a:solidFill>
              </a:rPr>
              <a:t>biométhane</a:t>
            </a:r>
            <a:endParaRPr lang="fr-FR" sz="1200" b="1" dirty="0">
              <a:solidFill>
                <a:srgbClr val="7CBF33"/>
              </a:solidFill>
            </a:endParaRPr>
          </a:p>
        </p:txBody>
      </p:sp>
      <p:sp>
        <p:nvSpPr>
          <p:cNvPr id="13" name="Rectangle 12"/>
          <p:cNvSpPr/>
          <p:nvPr/>
        </p:nvSpPr>
        <p:spPr bwMode="auto">
          <a:xfrm>
            <a:off x="4765375" y="4727337"/>
            <a:ext cx="2739723" cy="1798007"/>
          </a:xfrm>
          <a:prstGeom prst="rect">
            <a:avLst/>
          </a:prstGeom>
          <a:noFill/>
          <a:ln w="28575" cap="flat" cmpd="sng" algn="ctr">
            <a:solidFill>
              <a:srgbClr val="92D050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</a:endParaRPr>
          </a:p>
        </p:txBody>
      </p:sp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7740352" y="44624"/>
            <a:ext cx="1331663" cy="9374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1"/>
    </p:custDataLst>
    <p:extLst>
      <p:ext uri="{BB962C8B-B14F-4D97-AF65-F5344CB8AC3E}">
        <p14:creationId xmlns="" xmlns:p14="http://schemas.microsoft.com/office/powerpoint/2010/main" val="349908514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Un carburant local </a:t>
            </a:r>
            <a:br>
              <a:rPr lang="fr-FR" dirty="0" smtClean="0"/>
            </a:br>
            <a:r>
              <a:rPr lang="fr-FR" dirty="0" smtClean="0"/>
              <a:t>Pour l’autonomie énergétique des territoires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/>
          </a:bodyPr>
          <a:lstStyle/>
          <a:p>
            <a:r>
              <a:rPr lang="fr-FR" dirty="0" smtClean="0"/>
              <a:t>Cycle </a:t>
            </a:r>
            <a:r>
              <a:rPr lang="fr-FR" dirty="0"/>
              <a:t>du </a:t>
            </a:r>
            <a:r>
              <a:rPr lang="fr-FR" dirty="0" smtClean="0"/>
              <a:t>bioGNV</a:t>
            </a:r>
          </a:p>
          <a:p>
            <a:r>
              <a:rPr lang="fr-FR" dirty="0" smtClean="0"/>
              <a:t>Injection</a:t>
            </a:r>
          </a:p>
          <a:p>
            <a:r>
              <a:rPr lang="fr-FR" dirty="0" smtClean="0"/>
              <a:t>GNV </a:t>
            </a:r>
            <a:r>
              <a:rPr lang="fr-FR" dirty="0"/>
              <a:t>et </a:t>
            </a:r>
            <a:r>
              <a:rPr lang="fr-FR" dirty="0" smtClean="0"/>
              <a:t>bioGNV: atouts, marché en </a:t>
            </a:r>
            <a:r>
              <a:rPr lang="fr-FR" dirty="0"/>
              <a:t>France et dans le </a:t>
            </a:r>
            <a:r>
              <a:rPr lang="fr-FR" dirty="0" smtClean="0"/>
              <a:t>monde</a:t>
            </a:r>
            <a:endParaRPr lang="fr-FR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3|2.7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3|2.7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3|2.7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3|2.7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3|2.7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3|2.7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3|2.7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3|2.7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3|2.7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3|2.7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3|2.7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3|2.7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3|2.7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3|2.7"/>
</p:tagLst>
</file>

<file path=ppt/theme/theme1.xml><?xml version="1.0" encoding="utf-8"?>
<a:theme xmlns:a="http://schemas.openxmlformats.org/drawingml/2006/main" name="MASQUE ATEE">
  <a:themeElements>
    <a:clrScheme name="Éclipse 1">
      <a:dk1>
        <a:srgbClr val="000000"/>
      </a:dk1>
      <a:lt1>
        <a:srgbClr val="FFFFFF"/>
      </a:lt1>
      <a:dk2>
        <a:srgbClr val="006666"/>
      </a:dk2>
      <a:lt2>
        <a:srgbClr val="5F5F5F"/>
      </a:lt2>
      <a:accent1>
        <a:srgbClr val="33CCCC"/>
      </a:accent1>
      <a:accent2>
        <a:srgbClr val="99CCCC"/>
      </a:accent2>
      <a:accent3>
        <a:srgbClr val="FFFFFF"/>
      </a:accent3>
      <a:accent4>
        <a:srgbClr val="000000"/>
      </a:accent4>
      <a:accent5>
        <a:srgbClr val="ADE2E2"/>
      </a:accent5>
      <a:accent6>
        <a:srgbClr val="8AB9B9"/>
      </a:accent6>
      <a:hlink>
        <a:srgbClr val="006666"/>
      </a:hlink>
      <a:folHlink>
        <a:srgbClr val="B2B2B2"/>
      </a:folHlink>
    </a:clrScheme>
    <a:fontScheme name="Éclipse">
      <a:majorFont>
        <a:latin typeface="Arial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Éclipse 1">
        <a:dk1>
          <a:srgbClr val="000000"/>
        </a:dk1>
        <a:lt1>
          <a:srgbClr val="FFFFFF"/>
        </a:lt1>
        <a:dk2>
          <a:srgbClr val="006666"/>
        </a:dk2>
        <a:lt2>
          <a:srgbClr val="5F5F5F"/>
        </a:lt2>
        <a:accent1>
          <a:srgbClr val="33CCCC"/>
        </a:accent1>
        <a:accent2>
          <a:srgbClr val="99CCCC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AB9B9"/>
        </a:accent6>
        <a:hlink>
          <a:srgbClr val="006666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Éclipse 2">
        <a:dk1>
          <a:srgbClr val="000000"/>
        </a:dk1>
        <a:lt1>
          <a:srgbClr val="FFFFFF"/>
        </a:lt1>
        <a:dk2>
          <a:srgbClr val="333366"/>
        </a:dk2>
        <a:lt2>
          <a:srgbClr val="5F5F5F"/>
        </a:lt2>
        <a:accent1>
          <a:srgbClr val="CC99FF"/>
        </a:accent1>
        <a:accent2>
          <a:srgbClr val="99CCCC"/>
        </a:accent2>
        <a:accent3>
          <a:srgbClr val="FFFFFF"/>
        </a:accent3>
        <a:accent4>
          <a:srgbClr val="000000"/>
        </a:accent4>
        <a:accent5>
          <a:srgbClr val="E2CAFF"/>
        </a:accent5>
        <a:accent6>
          <a:srgbClr val="8AB9B9"/>
        </a:accent6>
        <a:hlink>
          <a:srgbClr val="666699"/>
        </a:hlink>
        <a:folHlink>
          <a:srgbClr val="66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Éclipse 3">
        <a:dk1>
          <a:srgbClr val="000000"/>
        </a:dk1>
        <a:lt1>
          <a:srgbClr val="FFFFFF"/>
        </a:lt1>
        <a:dk2>
          <a:srgbClr val="0000CC"/>
        </a:dk2>
        <a:lt2>
          <a:srgbClr val="434343"/>
        </a:lt2>
        <a:accent1>
          <a:srgbClr val="99CC00"/>
        </a:accent1>
        <a:accent2>
          <a:srgbClr val="FFCC00"/>
        </a:accent2>
        <a:accent3>
          <a:srgbClr val="FFFFFF"/>
        </a:accent3>
        <a:accent4>
          <a:srgbClr val="000000"/>
        </a:accent4>
        <a:accent5>
          <a:srgbClr val="CAE2AA"/>
        </a:accent5>
        <a:accent6>
          <a:srgbClr val="E7B900"/>
        </a:accent6>
        <a:hlink>
          <a:srgbClr val="FF0000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Éclipse 4">
        <a:dk1>
          <a:srgbClr val="000000"/>
        </a:dk1>
        <a:lt1>
          <a:srgbClr val="64AAAE"/>
        </a:lt1>
        <a:dk2>
          <a:srgbClr val="FFFFCC"/>
        </a:dk2>
        <a:lt2>
          <a:srgbClr val="5F5F5F"/>
        </a:lt2>
        <a:accent1>
          <a:srgbClr val="B4B1DB"/>
        </a:accent1>
        <a:accent2>
          <a:srgbClr val="61C1D7"/>
        </a:accent2>
        <a:accent3>
          <a:srgbClr val="B8D2D3"/>
        </a:accent3>
        <a:accent4>
          <a:srgbClr val="000000"/>
        </a:accent4>
        <a:accent5>
          <a:srgbClr val="D6D5EA"/>
        </a:accent5>
        <a:accent6>
          <a:srgbClr val="57AFC3"/>
        </a:accent6>
        <a:hlink>
          <a:srgbClr val="257177"/>
        </a:hlink>
        <a:folHlink>
          <a:srgbClr val="CCCC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Éclipse 5">
        <a:dk1>
          <a:srgbClr val="5F5F5F"/>
        </a:dk1>
        <a:lt1>
          <a:srgbClr val="F8F8F8"/>
        </a:lt1>
        <a:dk2>
          <a:srgbClr val="2A285A"/>
        </a:dk2>
        <a:lt2>
          <a:srgbClr val="FFFFFF"/>
        </a:lt2>
        <a:accent1>
          <a:srgbClr val="999966"/>
        </a:accent1>
        <a:accent2>
          <a:srgbClr val="8C8B9D"/>
        </a:accent2>
        <a:accent3>
          <a:srgbClr val="ACACB5"/>
        </a:accent3>
        <a:accent4>
          <a:srgbClr val="D4D4D4"/>
        </a:accent4>
        <a:accent5>
          <a:srgbClr val="CACAB8"/>
        </a:accent5>
        <a:accent6>
          <a:srgbClr val="7E7D8E"/>
        </a:accent6>
        <a:hlink>
          <a:srgbClr val="465174"/>
        </a:hlink>
        <a:folHlink>
          <a:srgbClr val="C0C0C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Éclipse 6">
        <a:dk1>
          <a:srgbClr val="434343"/>
        </a:dk1>
        <a:lt1>
          <a:srgbClr val="FFFFFF"/>
        </a:lt1>
        <a:dk2>
          <a:srgbClr val="360404"/>
        </a:dk2>
        <a:lt2>
          <a:srgbClr val="FFFFFF"/>
        </a:lt2>
        <a:accent1>
          <a:srgbClr val="669900"/>
        </a:accent1>
        <a:accent2>
          <a:srgbClr val="CC6600"/>
        </a:accent2>
        <a:accent3>
          <a:srgbClr val="AEAAAA"/>
        </a:accent3>
        <a:accent4>
          <a:srgbClr val="DADADA"/>
        </a:accent4>
        <a:accent5>
          <a:srgbClr val="B8CAAA"/>
        </a:accent5>
        <a:accent6>
          <a:srgbClr val="B95C00"/>
        </a:accent6>
        <a:hlink>
          <a:srgbClr val="CC3300"/>
        </a:hlink>
        <a:folHlink>
          <a:srgbClr val="80808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Éclipse 7">
        <a:dk1>
          <a:srgbClr val="434343"/>
        </a:dk1>
        <a:lt1>
          <a:srgbClr val="FFFFFF"/>
        </a:lt1>
        <a:dk2>
          <a:srgbClr val="000000"/>
        </a:dk2>
        <a:lt2>
          <a:srgbClr val="8285FE"/>
        </a:lt2>
        <a:accent1>
          <a:srgbClr val="669900"/>
        </a:accent1>
        <a:accent2>
          <a:srgbClr val="9900FF"/>
        </a:accent2>
        <a:accent3>
          <a:srgbClr val="AAAAAA"/>
        </a:accent3>
        <a:accent4>
          <a:srgbClr val="DADADA"/>
        </a:accent4>
        <a:accent5>
          <a:srgbClr val="B8CAAA"/>
        </a:accent5>
        <a:accent6>
          <a:srgbClr val="8A00E7"/>
        </a:accent6>
        <a:hlink>
          <a:srgbClr val="6600CC"/>
        </a:hlink>
        <a:folHlink>
          <a:srgbClr val="80808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Éclipse 8">
        <a:dk1>
          <a:srgbClr val="434343"/>
        </a:dk1>
        <a:lt1>
          <a:srgbClr val="FFFFFF"/>
        </a:lt1>
        <a:dk2>
          <a:srgbClr val="000000"/>
        </a:dk2>
        <a:lt2>
          <a:srgbClr val="0066FF"/>
        </a:lt2>
        <a:accent1>
          <a:srgbClr val="339966"/>
        </a:accent1>
        <a:accent2>
          <a:srgbClr val="FFCC00"/>
        </a:accent2>
        <a:accent3>
          <a:srgbClr val="AAAAAA"/>
        </a:accent3>
        <a:accent4>
          <a:srgbClr val="DADADA"/>
        </a:accent4>
        <a:accent5>
          <a:srgbClr val="ADCAB8"/>
        </a:accent5>
        <a:accent6>
          <a:srgbClr val="E7B900"/>
        </a:accent6>
        <a:hlink>
          <a:srgbClr val="CC0000"/>
        </a:hlink>
        <a:folHlink>
          <a:srgbClr val="80808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Éclipse 9">
        <a:dk1>
          <a:srgbClr val="333300"/>
        </a:dk1>
        <a:lt1>
          <a:srgbClr val="FFFFFF"/>
        </a:lt1>
        <a:dk2>
          <a:srgbClr val="669900"/>
        </a:dk2>
        <a:lt2>
          <a:srgbClr val="FFFFCC"/>
        </a:lt2>
        <a:accent1>
          <a:srgbClr val="CCCC00"/>
        </a:accent1>
        <a:accent2>
          <a:srgbClr val="99CC00"/>
        </a:accent2>
        <a:accent3>
          <a:srgbClr val="B8CAAA"/>
        </a:accent3>
        <a:accent4>
          <a:srgbClr val="DADADA"/>
        </a:accent4>
        <a:accent5>
          <a:srgbClr val="E2E2AA"/>
        </a:accent5>
        <a:accent6>
          <a:srgbClr val="8AB900"/>
        </a:accent6>
        <a:hlink>
          <a:srgbClr val="336600"/>
        </a:hlink>
        <a:folHlink>
          <a:srgbClr val="FFFF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Éclipse 10">
        <a:dk1>
          <a:srgbClr val="333333"/>
        </a:dk1>
        <a:lt1>
          <a:srgbClr val="FFFFCC"/>
        </a:lt1>
        <a:dk2>
          <a:srgbClr val="660000"/>
        </a:dk2>
        <a:lt2>
          <a:srgbClr val="CCCCCC"/>
        </a:lt2>
        <a:accent1>
          <a:srgbClr val="FF6600"/>
        </a:accent1>
        <a:accent2>
          <a:srgbClr val="CC3300"/>
        </a:accent2>
        <a:accent3>
          <a:srgbClr val="B8AAAA"/>
        </a:accent3>
        <a:accent4>
          <a:srgbClr val="DADAAE"/>
        </a:accent4>
        <a:accent5>
          <a:srgbClr val="FFB8AA"/>
        </a:accent5>
        <a:accent6>
          <a:srgbClr val="B92D00"/>
        </a:accent6>
        <a:hlink>
          <a:srgbClr val="9900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MASQUE ATEE">
  <a:themeElements>
    <a:clrScheme name="Éclipse 1">
      <a:dk1>
        <a:srgbClr val="000000"/>
      </a:dk1>
      <a:lt1>
        <a:srgbClr val="FFFFFF"/>
      </a:lt1>
      <a:dk2>
        <a:srgbClr val="006666"/>
      </a:dk2>
      <a:lt2>
        <a:srgbClr val="5F5F5F"/>
      </a:lt2>
      <a:accent1>
        <a:srgbClr val="33CCCC"/>
      </a:accent1>
      <a:accent2>
        <a:srgbClr val="99CCCC"/>
      </a:accent2>
      <a:accent3>
        <a:srgbClr val="FFFFFF"/>
      </a:accent3>
      <a:accent4>
        <a:srgbClr val="000000"/>
      </a:accent4>
      <a:accent5>
        <a:srgbClr val="ADE2E2"/>
      </a:accent5>
      <a:accent6>
        <a:srgbClr val="8AB9B9"/>
      </a:accent6>
      <a:hlink>
        <a:srgbClr val="006666"/>
      </a:hlink>
      <a:folHlink>
        <a:srgbClr val="B2B2B2"/>
      </a:folHlink>
    </a:clrScheme>
    <a:fontScheme name="Éclipse">
      <a:majorFont>
        <a:latin typeface="Arial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Éclipse 1">
        <a:dk1>
          <a:srgbClr val="000000"/>
        </a:dk1>
        <a:lt1>
          <a:srgbClr val="FFFFFF"/>
        </a:lt1>
        <a:dk2>
          <a:srgbClr val="006666"/>
        </a:dk2>
        <a:lt2>
          <a:srgbClr val="5F5F5F"/>
        </a:lt2>
        <a:accent1>
          <a:srgbClr val="33CCCC"/>
        </a:accent1>
        <a:accent2>
          <a:srgbClr val="99CCCC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AB9B9"/>
        </a:accent6>
        <a:hlink>
          <a:srgbClr val="006666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Éclipse 2">
        <a:dk1>
          <a:srgbClr val="000000"/>
        </a:dk1>
        <a:lt1>
          <a:srgbClr val="FFFFFF"/>
        </a:lt1>
        <a:dk2>
          <a:srgbClr val="333366"/>
        </a:dk2>
        <a:lt2>
          <a:srgbClr val="5F5F5F"/>
        </a:lt2>
        <a:accent1>
          <a:srgbClr val="CC99FF"/>
        </a:accent1>
        <a:accent2>
          <a:srgbClr val="99CCCC"/>
        </a:accent2>
        <a:accent3>
          <a:srgbClr val="FFFFFF"/>
        </a:accent3>
        <a:accent4>
          <a:srgbClr val="000000"/>
        </a:accent4>
        <a:accent5>
          <a:srgbClr val="E2CAFF"/>
        </a:accent5>
        <a:accent6>
          <a:srgbClr val="8AB9B9"/>
        </a:accent6>
        <a:hlink>
          <a:srgbClr val="666699"/>
        </a:hlink>
        <a:folHlink>
          <a:srgbClr val="66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Éclipse 3">
        <a:dk1>
          <a:srgbClr val="000000"/>
        </a:dk1>
        <a:lt1>
          <a:srgbClr val="FFFFFF"/>
        </a:lt1>
        <a:dk2>
          <a:srgbClr val="0000CC"/>
        </a:dk2>
        <a:lt2>
          <a:srgbClr val="434343"/>
        </a:lt2>
        <a:accent1>
          <a:srgbClr val="99CC00"/>
        </a:accent1>
        <a:accent2>
          <a:srgbClr val="FFCC00"/>
        </a:accent2>
        <a:accent3>
          <a:srgbClr val="FFFFFF"/>
        </a:accent3>
        <a:accent4>
          <a:srgbClr val="000000"/>
        </a:accent4>
        <a:accent5>
          <a:srgbClr val="CAE2AA"/>
        </a:accent5>
        <a:accent6>
          <a:srgbClr val="E7B900"/>
        </a:accent6>
        <a:hlink>
          <a:srgbClr val="FF0000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Éclipse 4">
        <a:dk1>
          <a:srgbClr val="000000"/>
        </a:dk1>
        <a:lt1>
          <a:srgbClr val="64AAAE"/>
        </a:lt1>
        <a:dk2>
          <a:srgbClr val="FFFFCC"/>
        </a:dk2>
        <a:lt2>
          <a:srgbClr val="5F5F5F"/>
        </a:lt2>
        <a:accent1>
          <a:srgbClr val="B4B1DB"/>
        </a:accent1>
        <a:accent2>
          <a:srgbClr val="61C1D7"/>
        </a:accent2>
        <a:accent3>
          <a:srgbClr val="B8D2D3"/>
        </a:accent3>
        <a:accent4>
          <a:srgbClr val="000000"/>
        </a:accent4>
        <a:accent5>
          <a:srgbClr val="D6D5EA"/>
        </a:accent5>
        <a:accent6>
          <a:srgbClr val="57AFC3"/>
        </a:accent6>
        <a:hlink>
          <a:srgbClr val="257177"/>
        </a:hlink>
        <a:folHlink>
          <a:srgbClr val="CCCC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Éclipse 5">
        <a:dk1>
          <a:srgbClr val="5F5F5F"/>
        </a:dk1>
        <a:lt1>
          <a:srgbClr val="F8F8F8"/>
        </a:lt1>
        <a:dk2>
          <a:srgbClr val="2A285A"/>
        </a:dk2>
        <a:lt2>
          <a:srgbClr val="FFFFFF"/>
        </a:lt2>
        <a:accent1>
          <a:srgbClr val="999966"/>
        </a:accent1>
        <a:accent2>
          <a:srgbClr val="8C8B9D"/>
        </a:accent2>
        <a:accent3>
          <a:srgbClr val="ACACB5"/>
        </a:accent3>
        <a:accent4>
          <a:srgbClr val="D4D4D4"/>
        </a:accent4>
        <a:accent5>
          <a:srgbClr val="CACAB8"/>
        </a:accent5>
        <a:accent6>
          <a:srgbClr val="7E7D8E"/>
        </a:accent6>
        <a:hlink>
          <a:srgbClr val="465174"/>
        </a:hlink>
        <a:folHlink>
          <a:srgbClr val="C0C0C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Éclipse 6">
        <a:dk1>
          <a:srgbClr val="434343"/>
        </a:dk1>
        <a:lt1>
          <a:srgbClr val="FFFFFF"/>
        </a:lt1>
        <a:dk2>
          <a:srgbClr val="360404"/>
        </a:dk2>
        <a:lt2>
          <a:srgbClr val="FFFFFF"/>
        </a:lt2>
        <a:accent1>
          <a:srgbClr val="669900"/>
        </a:accent1>
        <a:accent2>
          <a:srgbClr val="CC6600"/>
        </a:accent2>
        <a:accent3>
          <a:srgbClr val="AEAAAA"/>
        </a:accent3>
        <a:accent4>
          <a:srgbClr val="DADADA"/>
        </a:accent4>
        <a:accent5>
          <a:srgbClr val="B8CAAA"/>
        </a:accent5>
        <a:accent6>
          <a:srgbClr val="B95C00"/>
        </a:accent6>
        <a:hlink>
          <a:srgbClr val="CC3300"/>
        </a:hlink>
        <a:folHlink>
          <a:srgbClr val="80808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Éclipse 7">
        <a:dk1>
          <a:srgbClr val="434343"/>
        </a:dk1>
        <a:lt1>
          <a:srgbClr val="FFFFFF"/>
        </a:lt1>
        <a:dk2>
          <a:srgbClr val="000000"/>
        </a:dk2>
        <a:lt2>
          <a:srgbClr val="8285FE"/>
        </a:lt2>
        <a:accent1>
          <a:srgbClr val="669900"/>
        </a:accent1>
        <a:accent2>
          <a:srgbClr val="9900FF"/>
        </a:accent2>
        <a:accent3>
          <a:srgbClr val="AAAAAA"/>
        </a:accent3>
        <a:accent4>
          <a:srgbClr val="DADADA"/>
        </a:accent4>
        <a:accent5>
          <a:srgbClr val="B8CAAA"/>
        </a:accent5>
        <a:accent6>
          <a:srgbClr val="8A00E7"/>
        </a:accent6>
        <a:hlink>
          <a:srgbClr val="6600CC"/>
        </a:hlink>
        <a:folHlink>
          <a:srgbClr val="80808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Éclipse 8">
        <a:dk1>
          <a:srgbClr val="434343"/>
        </a:dk1>
        <a:lt1>
          <a:srgbClr val="FFFFFF"/>
        </a:lt1>
        <a:dk2>
          <a:srgbClr val="000000"/>
        </a:dk2>
        <a:lt2>
          <a:srgbClr val="0066FF"/>
        </a:lt2>
        <a:accent1>
          <a:srgbClr val="339966"/>
        </a:accent1>
        <a:accent2>
          <a:srgbClr val="FFCC00"/>
        </a:accent2>
        <a:accent3>
          <a:srgbClr val="AAAAAA"/>
        </a:accent3>
        <a:accent4>
          <a:srgbClr val="DADADA"/>
        </a:accent4>
        <a:accent5>
          <a:srgbClr val="ADCAB8"/>
        </a:accent5>
        <a:accent6>
          <a:srgbClr val="E7B900"/>
        </a:accent6>
        <a:hlink>
          <a:srgbClr val="CC0000"/>
        </a:hlink>
        <a:folHlink>
          <a:srgbClr val="80808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Éclipse 9">
        <a:dk1>
          <a:srgbClr val="333300"/>
        </a:dk1>
        <a:lt1>
          <a:srgbClr val="FFFFFF"/>
        </a:lt1>
        <a:dk2>
          <a:srgbClr val="669900"/>
        </a:dk2>
        <a:lt2>
          <a:srgbClr val="FFFFCC"/>
        </a:lt2>
        <a:accent1>
          <a:srgbClr val="CCCC00"/>
        </a:accent1>
        <a:accent2>
          <a:srgbClr val="99CC00"/>
        </a:accent2>
        <a:accent3>
          <a:srgbClr val="B8CAAA"/>
        </a:accent3>
        <a:accent4>
          <a:srgbClr val="DADADA"/>
        </a:accent4>
        <a:accent5>
          <a:srgbClr val="E2E2AA"/>
        </a:accent5>
        <a:accent6>
          <a:srgbClr val="8AB900"/>
        </a:accent6>
        <a:hlink>
          <a:srgbClr val="336600"/>
        </a:hlink>
        <a:folHlink>
          <a:srgbClr val="FFFF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Éclipse 10">
        <a:dk1>
          <a:srgbClr val="333333"/>
        </a:dk1>
        <a:lt1>
          <a:srgbClr val="FFFFCC"/>
        </a:lt1>
        <a:dk2>
          <a:srgbClr val="660000"/>
        </a:dk2>
        <a:lt2>
          <a:srgbClr val="CCCCCC"/>
        </a:lt2>
        <a:accent1>
          <a:srgbClr val="FF6600"/>
        </a:accent1>
        <a:accent2>
          <a:srgbClr val="CC3300"/>
        </a:accent2>
        <a:accent3>
          <a:srgbClr val="B8AAAA"/>
        </a:accent3>
        <a:accent4>
          <a:srgbClr val="DADAAE"/>
        </a:accent4>
        <a:accent5>
          <a:srgbClr val="FFB8AA"/>
        </a:accent5>
        <a:accent6>
          <a:srgbClr val="B92D00"/>
        </a:accent6>
        <a:hlink>
          <a:srgbClr val="9900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2_MASQUE ATEE">
  <a:themeElements>
    <a:clrScheme name="Éclipse 1">
      <a:dk1>
        <a:srgbClr val="000000"/>
      </a:dk1>
      <a:lt1>
        <a:srgbClr val="FFFFFF"/>
      </a:lt1>
      <a:dk2>
        <a:srgbClr val="006666"/>
      </a:dk2>
      <a:lt2>
        <a:srgbClr val="5F5F5F"/>
      </a:lt2>
      <a:accent1>
        <a:srgbClr val="33CCCC"/>
      </a:accent1>
      <a:accent2>
        <a:srgbClr val="99CCCC"/>
      </a:accent2>
      <a:accent3>
        <a:srgbClr val="FFFFFF"/>
      </a:accent3>
      <a:accent4>
        <a:srgbClr val="000000"/>
      </a:accent4>
      <a:accent5>
        <a:srgbClr val="ADE2E2"/>
      </a:accent5>
      <a:accent6>
        <a:srgbClr val="8AB9B9"/>
      </a:accent6>
      <a:hlink>
        <a:srgbClr val="006666"/>
      </a:hlink>
      <a:folHlink>
        <a:srgbClr val="B2B2B2"/>
      </a:folHlink>
    </a:clrScheme>
    <a:fontScheme name="Éclipse">
      <a:majorFont>
        <a:latin typeface="Arial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Éclipse 1">
        <a:dk1>
          <a:srgbClr val="000000"/>
        </a:dk1>
        <a:lt1>
          <a:srgbClr val="FFFFFF"/>
        </a:lt1>
        <a:dk2>
          <a:srgbClr val="006666"/>
        </a:dk2>
        <a:lt2>
          <a:srgbClr val="5F5F5F"/>
        </a:lt2>
        <a:accent1>
          <a:srgbClr val="33CCCC"/>
        </a:accent1>
        <a:accent2>
          <a:srgbClr val="99CCCC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AB9B9"/>
        </a:accent6>
        <a:hlink>
          <a:srgbClr val="006666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Éclipse 2">
        <a:dk1>
          <a:srgbClr val="000000"/>
        </a:dk1>
        <a:lt1>
          <a:srgbClr val="FFFFFF"/>
        </a:lt1>
        <a:dk2>
          <a:srgbClr val="333366"/>
        </a:dk2>
        <a:lt2>
          <a:srgbClr val="5F5F5F"/>
        </a:lt2>
        <a:accent1>
          <a:srgbClr val="CC99FF"/>
        </a:accent1>
        <a:accent2>
          <a:srgbClr val="99CCCC"/>
        </a:accent2>
        <a:accent3>
          <a:srgbClr val="FFFFFF"/>
        </a:accent3>
        <a:accent4>
          <a:srgbClr val="000000"/>
        </a:accent4>
        <a:accent5>
          <a:srgbClr val="E2CAFF"/>
        </a:accent5>
        <a:accent6>
          <a:srgbClr val="8AB9B9"/>
        </a:accent6>
        <a:hlink>
          <a:srgbClr val="666699"/>
        </a:hlink>
        <a:folHlink>
          <a:srgbClr val="66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Éclipse 3">
        <a:dk1>
          <a:srgbClr val="000000"/>
        </a:dk1>
        <a:lt1>
          <a:srgbClr val="FFFFFF"/>
        </a:lt1>
        <a:dk2>
          <a:srgbClr val="0000CC"/>
        </a:dk2>
        <a:lt2>
          <a:srgbClr val="434343"/>
        </a:lt2>
        <a:accent1>
          <a:srgbClr val="99CC00"/>
        </a:accent1>
        <a:accent2>
          <a:srgbClr val="FFCC00"/>
        </a:accent2>
        <a:accent3>
          <a:srgbClr val="FFFFFF"/>
        </a:accent3>
        <a:accent4>
          <a:srgbClr val="000000"/>
        </a:accent4>
        <a:accent5>
          <a:srgbClr val="CAE2AA"/>
        </a:accent5>
        <a:accent6>
          <a:srgbClr val="E7B900"/>
        </a:accent6>
        <a:hlink>
          <a:srgbClr val="FF0000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Éclipse 4">
        <a:dk1>
          <a:srgbClr val="000000"/>
        </a:dk1>
        <a:lt1>
          <a:srgbClr val="64AAAE"/>
        </a:lt1>
        <a:dk2>
          <a:srgbClr val="FFFFCC"/>
        </a:dk2>
        <a:lt2>
          <a:srgbClr val="5F5F5F"/>
        </a:lt2>
        <a:accent1>
          <a:srgbClr val="B4B1DB"/>
        </a:accent1>
        <a:accent2>
          <a:srgbClr val="61C1D7"/>
        </a:accent2>
        <a:accent3>
          <a:srgbClr val="B8D2D3"/>
        </a:accent3>
        <a:accent4>
          <a:srgbClr val="000000"/>
        </a:accent4>
        <a:accent5>
          <a:srgbClr val="D6D5EA"/>
        </a:accent5>
        <a:accent6>
          <a:srgbClr val="57AFC3"/>
        </a:accent6>
        <a:hlink>
          <a:srgbClr val="257177"/>
        </a:hlink>
        <a:folHlink>
          <a:srgbClr val="CCCC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Éclipse 5">
        <a:dk1>
          <a:srgbClr val="5F5F5F"/>
        </a:dk1>
        <a:lt1>
          <a:srgbClr val="F8F8F8"/>
        </a:lt1>
        <a:dk2>
          <a:srgbClr val="2A285A"/>
        </a:dk2>
        <a:lt2>
          <a:srgbClr val="FFFFFF"/>
        </a:lt2>
        <a:accent1>
          <a:srgbClr val="999966"/>
        </a:accent1>
        <a:accent2>
          <a:srgbClr val="8C8B9D"/>
        </a:accent2>
        <a:accent3>
          <a:srgbClr val="ACACB5"/>
        </a:accent3>
        <a:accent4>
          <a:srgbClr val="D4D4D4"/>
        </a:accent4>
        <a:accent5>
          <a:srgbClr val="CACAB8"/>
        </a:accent5>
        <a:accent6>
          <a:srgbClr val="7E7D8E"/>
        </a:accent6>
        <a:hlink>
          <a:srgbClr val="465174"/>
        </a:hlink>
        <a:folHlink>
          <a:srgbClr val="C0C0C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Éclipse 6">
        <a:dk1>
          <a:srgbClr val="434343"/>
        </a:dk1>
        <a:lt1>
          <a:srgbClr val="FFFFFF"/>
        </a:lt1>
        <a:dk2>
          <a:srgbClr val="360404"/>
        </a:dk2>
        <a:lt2>
          <a:srgbClr val="FFFFFF"/>
        </a:lt2>
        <a:accent1>
          <a:srgbClr val="669900"/>
        </a:accent1>
        <a:accent2>
          <a:srgbClr val="CC6600"/>
        </a:accent2>
        <a:accent3>
          <a:srgbClr val="AEAAAA"/>
        </a:accent3>
        <a:accent4>
          <a:srgbClr val="DADADA"/>
        </a:accent4>
        <a:accent5>
          <a:srgbClr val="B8CAAA"/>
        </a:accent5>
        <a:accent6>
          <a:srgbClr val="B95C00"/>
        </a:accent6>
        <a:hlink>
          <a:srgbClr val="CC3300"/>
        </a:hlink>
        <a:folHlink>
          <a:srgbClr val="80808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Éclipse 7">
        <a:dk1>
          <a:srgbClr val="434343"/>
        </a:dk1>
        <a:lt1>
          <a:srgbClr val="FFFFFF"/>
        </a:lt1>
        <a:dk2>
          <a:srgbClr val="000000"/>
        </a:dk2>
        <a:lt2>
          <a:srgbClr val="8285FE"/>
        </a:lt2>
        <a:accent1>
          <a:srgbClr val="669900"/>
        </a:accent1>
        <a:accent2>
          <a:srgbClr val="9900FF"/>
        </a:accent2>
        <a:accent3>
          <a:srgbClr val="AAAAAA"/>
        </a:accent3>
        <a:accent4>
          <a:srgbClr val="DADADA"/>
        </a:accent4>
        <a:accent5>
          <a:srgbClr val="B8CAAA"/>
        </a:accent5>
        <a:accent6>
          <a:srgbClr val="8A00E7"/>
        </a:accent6>
        <a:hlink>
          <a:srgbClr val="6600CC"/>
        </a:hlink>
        <a:folHlink>
          <a:srgbClr val="80808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Éclipse 8">
        <a:dk1>
          <a:srgbClr val="434343"/>
        </a:dk1>
        <a:lt1>
          <a:srgbClr val="FFFFFF"/>
        </a:lt1>
        <a:dk2>
          <a:srgbClr val="000000"/>
        </a:dk2>
        <a:lt2>
          <a:srgbClr val="0066FF"/>
        </a:lt2>
        <a:accent1>
          <a:srgbClr val="339966"/>
        </a:accent1>
        <a:accent2>
          <a:srgbClr val="FFCC00"/>
        </a:accent2>
        <a:accent3>
          <a:srgbClr val="AAAAAA"/>
        </a:accent3>
        <a:accent4>
          <a:srgbClr val="DADADA"/>
        </a:accent4>
        <a:accent5>
          <a:srgbClr val="ADCAB8"/>
        </a:accent5>
        <a:accent6>
          <a:srgbClr val="E7B900"/>
        </a:accent6>
        <a:hlink>
          <a:srgbClr val="CC0000"/>
        </a:hlink>
        <a:folHlink>
          <a:srgbClr val="80808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Éclipse 9">
        <a:dk1>
          <a:srgbClr val="333300"/>
        </a:dk1>
        <a:lt1>
          <a:srgbClr val="FFFFFF"/>
        </a:lt1>
        <a:dk2>
          <a:srgbClr val="669900"/>
        </a:dk2>
        <a:lt2>
          <a:srgbClr val="FFFFCC"/>
        </a:lt2>
        <a:accent1>
          <a:srgbClr val="CCCC00"/>
        </a:accent1>
        <a:accent2>
          <a:srgbClr val="99CC00"/>
        </a:accent2>
        <a:accent3>
          <a:srgbClr val="B8CAAA"/>
        </a:accent3>
        <a:accent4>
          <a:srgbClr val="DADADA"/>
        </a:accent4>
        <a:accent5>
          <a:srgbClr val="E2E2AA"/>
        </a:accent5>
        <a:accent6>
          <a:srgbClr val="8AB900"/>
        </a:accent6>
        <a:hlink>
          <a:srgbClr val="336600"/>
        </a:hlink>
        <a:folHlink>
          <a:srgbClr val="FFFF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Éclipse 10">
        <a:dk1>
          <a:srgbClr val="333333"/>
        </a:dk1>
        <a:lt1>
          <a:srgbClr val="FFFFCC"/>
        </a:lt1>
        <a:dk2>
          <a:srgbClr val="660000"/>
        </a:dk2>
        <a:lt2>
          <a:srgbClr val="CCCCCC"/>
        </a:lt2>
        <a:accent1>
          <a:srgbClr val="FF6600"/>
        </a:accent1>
        <a:accent2>
          <a:srgbClr val="CC3300"/>
        </a:accent2>
        <a:accent3>
          <a:srgbClr val="B8AAAA"/>
        </a:accent3>
        <a:accent4>
          <a:srgbClr val="DADAAE"/>
        </a:accent4>
        <a:accent5>
          <a:srgbClr val="FFB8AA"/>
        </a:accent5>
        <a:accent6>
          <a:srgbClr val="B92D00"/>
        </a:accent6>
        <a:hlink>
          <a:srgbClr val="9900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3_MASQUE ATEE">
  <a:themeElements>
    <a:clrScheme name="Éclipse 1">
      <a:dk1>
        <a:srgbClr val="000000"/>
      </a:dk1>
      <a:lt1>
        <a:srgbClr val="FFFFFF"/>
      </a:lt1>
      <a:dk2>
        <a:srgbClr val="006666"/>
      </a:dk2>
      <a:lt2>
        <a:srgbClr val="5F5F5F"/>
      </a:lt2>
      <a:accent1>
        <a:srgbClr val="33CCCC"/>
      </a:accent1>
      <a:accent2>
        <a:srgbClr val="99CCCC"/>
      </a:accent2>
      <a:accent3>
        <a:srgbClr val="FFFFFF"/>
      </a:accent3>
      <a:accent4>
        <a:srgbClr val="000000"/>
      </a:accent4>
      <a:accent5>
        <a:srgbClr val="ADE2E2"/>
      </a:accent5>
      <a:accent6>
        <a:srgbClr val="8AB9B9"/>
      </a:accent6>
      <a:hlink>
        <a:srgbClr val="006666"/>
      </a:hlink>
      <a:folHlink>
        <a:srgbClr val="B2B2B2"/>
      </a:folHlink>
    </a:clrScheme>
    <a:fontScheme name="Éclipse">
      <a:majorFont>
        <a:latin typeface="Arial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Éclipse 1">
        <a:dk1>
          <a:srgbClr val="000000"/>
        </a:dk1>
        <a:lt1>
          <a:srgbClr val="FFFFFF"/>
        </a:lt1>
        <a:dk2>
          <a:srgbClr val="006666"/>
        </a:dk2>
        <a:lt2>
          <a:srgbClr val="5F5F5F"/>
        </a:lt2>
        <a:accent1>
          <a:srgbClr val="33CCCC"/>
        </a:accent1>
        <a:accent2>
          <a:srgbClr val="99CCCC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AB9B9"/>
        </a:accent6>
        <a:hlink>
          <a:srgbClr val="006666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Éclipse 2">
        <a:dk1>
          <a:srgbClr val="000000"/>
        </a:dk1>
        <a:lt1>
          <a:srgbClr val="FFFFFF"/>
        </a:lt1>
        <a:dk2>
          <a:srgbClr val="333366"/>
        </a:dk2>
        <a:lt2>
          <a:srgbClr val="5F5F5F"/>
        </a:lt2>
        <a:accent1>
          <a:srgbClr val="CC99FF"/>
        </a:accent1>
        <a:accent2>
          <a:srgbClr val="99CCCC"/>
        </a:accent2>
        <a:accent3>
          <a:srgbClr val="FFFFFF"/>
        </a:accent3>
        <a:accent4>
          <a:srgbClr val="000000"/>
        </a:accent4>
        <a:accent5>
          <a:srgbClr val="E2CAFF"/>
        </a:accent5>
        <a:accent6>
          <a:srgbClr val="8AB9B9"/>
        </a:accent6>
        <a:hlink>
          <a:srgbClr val="666699"/>
        </a:hlink>
        <a:folHlink>
          <a:srgbClr val="66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Éclipse 3">
        <a:dk1>
          <a:srgbClr val="000000"/>
        </a:dk1>
        <a:lt1>
          <a:srgbClr val="FFFFFF"/>
        </a:lt1>
        <a:dk2>
          <a:srgbClr val="0000CC"/>
        </a:dk2>
        <a:lt2>
          <a:srgbClr val="434343"/>
        </a:lt2>
        <a:accent1>
          <a:srgbClr val="99CC00"/>
        </a:accent1>
        <a:accent2>
          <a:srgbClr val="FFCC00"/>
        </a:accent2>
        <a:accent3>
          <a:srgbClr val="FFFFFF"/>
        </a:accent3>
        <a:accent4>
          <a:srgbClr val="000000"/>
        </a:accent4>
        <a:accent5>
          <a:srgbClr val="CAE2AA"/>
        </a:accent5>
        <a:accent6>
          <a:srgbClr val="E7B900"/>
        </a:accent6>
        <a:hlink>
          <a:srgbClr val="FF0000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Éclipse 4">
        <a:dk1>
          <a:srgbClr val="000000"/>
        </a:dk1>
        <a:lt1>
          <a:srgbClr val="64AAAE"/>
        </a:lt1>
        <a:dk2>
          <a:srgbClr val="FFFFCC"/>
        </a:dk2>
        <a:lt2>
          <a:srgbClr val="5F5F5F"/>
        </a:lt2>
        <a:accent1>
          <a:srgbClr val="B4B1DB"/>
        </a:accent1>
        <a:accent2>
          <a:srgbClr val="61C1D7"/>
        </a:accent2>
        <a:accent3>
          <a:srgbClr val="B8D2D3"/>
        </a:accent3>
        <a:accent4>
          <a:srgbClr val="000000"/>
        </a:accent4>
        <a:accent5>
          <a:srgbClr val="D6D5EA"/>
        </a:accent5>
        <a:accent6>
          <a:srgbClr val="57AFC3"/>
        </a:accent6>
        <a:hlink>
          <a:srgbClr val="257177"/>
        </a:hlink>
        <a:folHlink>
          <a:srgbClr val="CCCC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Éclipse 5">
        <a:dk1>
          <a:srgbClr val="5F5F5F"/>
        </a:dk1>
        <a:lt1>
          <a:srgbClr val="F8F8F8"/>
        </a:lt1>
        <a:dk2>
          <a:srgbClr val="2A285A"/>
        </a:dk2>
        <a:lt2>
          <a:srgbClr val="FFFFFF"/>
        </a:lt2>
        <a:accent1>
          <a:srgbClr val="999966"/>
        </a:accent1>
        <a:accent2>
          <a:srgbClr val="8C8B9D"/>
        </a:accent2>
        <a:accent3>
          <a:srgbClr val="ACACB5"/>
        </a:accent3>
        <a:accent4>
          <a:srgbClr val="D4D4D4"/>
        </a:accent4>
        <a:accent5>
          <a:srgbClr val="CACAB8"/>
        </a:accent5>
        <a:accent6>
          <a:srgbClr val="7E7D8E"/>
        </a:accent6>
        <a:hlink>
          <a:srgbClr val="465174"/>
        </a:hlink>
        <a:folHlink>
          <a:srgbClr val="C0C0C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Éclipse 6">
        <a:dk1>
          <a:srgbClr val="434343"/>
        </a:dk1>
        <a:lt1>
          <a:srgbClr val="FFFFFF"/>
        </a:lt1>
        <a:dk2>
          <a:srgbClr val="360404"/>
        </a:dk2>
        <a:lt2>
          <a:srgbClr val="FFFFFF"/>
        </a:lt2>
        <a:accent1>
          <a:srgbClr val="669900"/>
        </a:accent1>
        <a:accent2>
          <a:srgbClr val="CC6600"/>
        </a:accent2>
        <a:accent3>
          <a:srgbClr val="AEAAAA"/>
        </a:accent3>
        <a:accent4>
          <a:srgbClr val="DADADA"/>
        </a:accent4>
        <a:accent5>
          <a:srgbClr val="B8CAAA"/>
        </a:accent5>
        <a:accent6>
          <a:srgbClr val="B95C00"/>
        </a:accent6>
        <a:hlink>
          <a:srgbClr val="CC3300"/>
        </a:hlink>
        <a:folHlink>
          <a:srgbClr val="80808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Éclipse 7">
        <a:dk1>
          <a:srgbClr val="434343"/>
        </a:dk1>
        <a:lt1>
          <a:srgbClr val="FFFFFF"/>
        </a:lt1>
        <a:dk2>
          <a:srgbClr val="000000"/>
        </a:dk2>
        <a:lt2>
          <a:srgbClr val="8285FE"/>
        </a:lt2>
        <a:accent1>
          <a:srgbClr val="669900"/>
        </a:accent1>
        <a:accent2>
          <a:srgbClr val="9900FF"/>
        </a:accent2>
        <a:accent3>
          <a:srgbClr val="AAAAAA"/>
        </a:accent3>
        <a:accent4>
          <a:srgbClr val="DADADA"/>
        </a:accent4>
        <a:accent5>
          <a:srgbClr val="B8CAAA"/>
        </a:accent5>
        <a:accent6>
          <a:srgbClr val="8A00E7"/>
        </a:accent6>
        <a:hlink>
          <a:srgbClr val="6600CC"/>
        </a:hlink>
        <a:folHlink>
          <a:srgbClr val="80808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Éclipse 8">
        <a:dk1>
          <a:srgbClr val="434343"/>
        </a:dk1>
        <a:lt1>
          <a:srgbClr val="FFFFFF"/>
        </a:lt1>
        <a:dk2>
          <a:srgbClr val="000000"/>
        </a:dk2>
        <a:lt2>
          <a:srgbClr val="0066FF"/>
        </a:lt2>
        <a:accent1>
          <a:srgbClr val="339966"/>
        </a:accent1>
        <a:accent2>
          <a:srgbClr val="FFCC00"/>
        </a:accent2>
        <a:accent3>
          <a:srgbClr val="AAAAAA"/>
        </a:accent3>
        <a:accent4>
          <a:srgbClr val="DADADA"/>
        </a:accent4>
        <a:accent5>
          <a:srgbClr val="ADCAB8"/>
        </a:accent5>
        <a:accent6>
          <a:srgbClr val="E7B900"/>
        </a:accent6>
        <a:hlink>
          <a:srgbClr val="CC0000"/>
        </a:hlink>
        <a:folHlink>
          <a:srgbClr val="80808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Éclipse 9">
        <a:dk1>
          <a:srgbClr val="333300"/>
        </a:dk1>
        <a:lt1>
          <a:srgbClr val="FFFFFF"/>
        </a:lt1>
        <a:dk2>
          <a:srgbClr val="669900"/>
        </a:dk2>
        <a:lt2>
          <a:srgbClr val="FFFFCC"/>
        </a:lt2>
        <a:accent1>
          <a:srgbClr val="CCCC00"/>
        </a:accent1>
        <a:accent2>
          <a:srgbClr val="99CC00"/>
        </a:accent2>
        <a:accent3>
          <a:srgbClr val="B8CAAA"/>
        </a:accent3>
        <a:accent4>
          <a:srgbClr val="DADADA"/>
        </a:accent4>
        <a:accent5>
          <a:srgbClr val="E2E2AA"/>
        </a:accent5>
        <a:accent6>
          <a:srgbClr val="8AB900"/>
        </a:accent6>
        <a:hlink>
          <a:srgbClr val="336600"/>
        </a:hlink>
        <a:folHlink>
          <a:srgbClr val="FFFF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Éclipse 10">
        <a:dk1>
          <a:srgbClr val="333333"/>
        </a:dk1>
        <a:lt1>
          <a:srgbClr val="FFFFCC"/>
        </a:lt1>
        <a:dk2>
          <a:srgbClr val="660000"/>
        </a:dk2>
        <a:lt2>
          <a:srgbClr val="CCCCCC"/>
        </a:lt2>
        <a:accent1>
          <a:srgbClr val="FF6600"/>
        </a:accent1>
        <a:accent2>
          <a:srgbClr val="CC3300"/>
        </a:accent2>
        <a:accent3>
          <a:srgbClr val="B8AAAA"/>
        </a:accent3>
        <a:accent4>
          <a:srgbClr val="DADAAE"/>
        </a:accent4>
        <a:accent5>
          <a:srgbClr val="FFB8AA"/>
        </a:accent5>
        <a:accent6>
          <a:srgbClr val="B92D00"/>
        </a:accent6>
        <a:hlink>
          <a:srgbClr val="9900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14846</TotalTime>
  <Words>3018</Words>
  <Application>Microsoft Office PowerPoint</Application>
  <PresentationFormat>Affichage à l'écran (4:3)</PresentationFormat>
  <Paragraphs>666</Paragraphs>
  <Slides>34</Slides>
  <Notes>31</Notes>
  <HiddenSlides>0</HiddenSlides>
  <MMClips>0</MMClips>
  <ScaleCrop>false</ScaleCrop>
  <HeadingPairs>
    <vt:vector size="4" baseType="variant">
      <vt:variant>
        <vt:lpstr>Thème</vt:lpstr>
      </vt:variant>
      <vt:variant>
        <vt:i4>4</vt:i4>
      </vt:variant>
      <vt:variant>
        <vt:lpstr>Titres des diapositives</vt:lpstr>
      </vt:variant>
      <vt:variant>
        <vt:i4>34</vt:i4>
      </vt:variant>
    </vt:vector>
  </HeadingPairs>
  <TitlesOfParts>
    <vt:vector size="38" baseType="lpstr">
      <vt:lpstr>MASQUE ATEE</vt:lpstr>
      <vt:lpstr>1_MASQUE ATEE</vt:lpstr>
      <vt:lpstr>2_MASQUE ATEE</vt:lpstr>
      <vt:lpstr>3_MASQUE ATEE</vt:lpstr>
      <vt:lpstr>Biogaz et biométhane carburant en France</vt:lpstr>
      <vt:lpstr>Le bioGNV: Un carburant renouvelable issu de nos déchets</vt:lpstr>
      <vt:lpstr>Présentation du bioGNV</vt:lpstr>
      <vt:lpstr>Principe de la méthanisation</vt:lpstr>
      <vt:lpstr>Exemples d’installations: à la ferme</vt:lpstr>
      <vt:lpstr>Exemples d’installations: agro-industriel</vt:lpstr>
      <vt:lpstr>Production du biogaz bilan 2010 et projection 2015-2020</vt:lpstr>
      <vt:lpstr>État des lieux</vt:lpstr>
      <vt:lpstr>Un carburant local  Pour l’autonomie énergétique des territoires</vt:lpstr>
      <vt:lpstr>Biométhane: un cycle d’énergie locale  </vt:lpstr>
      <vt:lpstr>Du biométhane dans le réseau de gaz naturel</vt:lpstr>
      <vt:lpstr>GNV, bioGNV : des origines différentes mais une molécule identique !</vt:lpstr>
      <vt:lpstr>Les atouts du bioGNV</vt:lpstr>
      <vt:lpstr>Une forte réduction des émissions de CO2</vt:lpstr>
      <vt:lpstr>Une solution de santé publique </vt:lpstr>
      <vt:lpstr>Un carburant sûr !</vt:lpstr>
      <vt:lpstr>Création d’emplois locaux liés au bioGNV </vt:lpstr>
      <vt:lpstr>Une évolution réglementaire en faveur du GNV</vt:lpstr>
      <vt:lpstr>Dynamique du marché GNV-biométhane en France et prospective 2013-2015</vt:lpstr>
      <vt:lpstr>Le GNV-biométhane au niveau mondial</vt:lpstr>
      <vt:lpstr>Monter son projet de station GNV</vt:lpstr>
      <vt:lpstr>Équipements nécessaires pour une station </vt:lpstr>
      <vt:lpstr>Compresseur</vt:lpstr>
      <vt:lpstr>Stockage</vt:lpstr>
      <vt:lpstr>Distribution et mode de paiement</vt:lpstr>
      <vt:lpstr>Accès privé ou public?</vt:lpstr>
      <vt:lpstr>Remplissage lent ou rapide?</vt:lpstr>
      <vt:lpstr>Une large gamme de stations</vt:lpstr>
      <vt:lpstr>Exemples de stations de remplissage</vt:lpstr>
      <vt:lpstr>Le GNV, un carburant économique</vt:lpstr>
      <vt:lpstr>Modèles de véhicules </vt:lpstr>
      <vt:lpstr>Principales réglementations à respecter </vt:lpstr>
      <vt:lpstr>Avantages financiers</vt:lpstr>
      <vt:lpstr>Conclusion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bioGNV</dc:title>
  <dc:creator>Manon</dc:creator>
  <cp:lastModifiedBy>Club Biogaz</cp:lastModifiedBy>
  <cp:revision>950</cp:revision>
  <dcterms:created xsi:type="dcterms:W3CDTF">2012-09-04T08:30:50Z</dcterms:created>
  <dcterms:modified xsi:type="dcterms:W3CDTF">2013-04-09T09:34:27Z</dcterms:modified>
</cp:coreProperties>
</file>