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4" r:id="rId3"/>
  </p:sldMasterIdLst>
  <p:notesMasterIdLst>
    <p:notesMasterId r:id="rId21"/>
  </p:notesMasterIdLst>
  <p:sldIdLst>
    <p:sldId id="257" r:id="rId4"/>
    <p:sldId id="434" r:id="rId5"/>
    <p:sldId id="462" r:id="rId6"/>
    <p:sldId id="282" r:id="rId7"/>
    <p:sldId id="436" r:id="rId8"/>
    <p:sldId id="463" r:id="rId9"/>
    <p:sldId id="477" r:id="rId10"/>
    <p:sldId id="440" r:id="rId11"/>
    <p:sldId id="455" r:id="rId12"/>
    <p:sldId id="478" r:id="rId13"/>
    <p:sldId id="479" r:id="rId14"/>
    <p:sldId id="437" r:id="rId15"/>
    <p:sldId id="442" r:id="rId16"/>
    <p:sldId id="469" r:id="rId17"/>
    <p:sldId id="461" r:id="rId18"/>
    <p:sldId id="472" r:id="rId19"/>
    <p:sldId id="47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CBF33"/>
    <a:srgbClr val="B2DE82"/>
    <a:srgbClr val="CC6600"/>
    <a:srgbClr val="74B230"/>
    <a:srgbClr val="008DF6"/>
    <a:srgbClr val="663300"/>
    <a:srgbClr val="FF9933"/>
    <a:srgbClr val="FF6600"/>
    <a:srgbClr val="00CC00"/>
    <a:srgbClr val="9A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6709" autoAdjust="0"/>
  </p:normalViewPr>
  <p:slideViewPr>
    <p:cSldViewPr>
      <p:cViewPr varScale="1">
        <p:scale>
          <a:sx n="76" d="100"/>
          <a:sy n="7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DE41B-972F-43FC-A481-C9F42B77942A}" type="datetimeFigureOut">
              <a:rPr lang="fr-FR" smtClean="0"/>
              <a:pPr/>
              <a:t>09/04/2013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A622B-F465-4E7F-A74D-DB7D905996F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833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2AEA02-8A2B-4B7F-9D7D-A3C2A62D7347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7162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27200" y="527050"/>
            <a:ext cx="3408363" cy="2557463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5" y="3267135"/>
            <a:ext cx="5487013" cy="5192486"/>
          </a:xfrm>
          <a:noFill/>
        </p:spPr>
        <p:txBody>
          <a:bodyPr/>
          <a:lstStyle/>
          <a:p>
            <a:endParaRPr lang="de-CH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0229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Vehicule</a:t>
            </a:r>
            <a:r>
              <a:rPr lang="fr-FR" dirty="0" smtClean="0"/>
              <a:t> plu gros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4564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3895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05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533707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512393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6637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5005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520251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251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212" y="686425"/>
            <a:ext cx="5017576" cy="3427714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A622B-F465-4E7F-A74D-DB7D905996F9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25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807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201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40" y="1480322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40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915928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90008451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64574310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5204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788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1480319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25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13" y="644842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707515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02717299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424247"/>
            <a:ext cx="7772400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4786322"/>
            <a:ext cx="7772400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41691689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22737016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44565190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7717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896770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32" y="3424249"/>
            <a:ext cx="7772401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32" y="4786322"/>
            <a:ext cx="7772401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174592794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04723153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67544" y="1052736"/>
            <a:ext cx="3919538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3921125" cy="505122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683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70377944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02415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8459807" y="115888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 sz="1600">
              <a:solidFill>
                <a:srgbClr val="00386B"/>
              </a:solidFill>
            </a:endParaRPr>
          </a:p>
        </p:txBody>
      </p:sp>
      <p:pic>
        <p:nvPicPr>
          <p:cNvPr id="5" name="Image 17" descr="club biogaz 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201" y="142875"/>
            <a:ext cx="34448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40" y="1480322"/>
            <a:ext cx="7239000" cy="1732657"/>
          </a:xfrm>
        </p:spPr>
        <p:txBody>
          <a:bodyPr/>
          <a:lstStyle>
            <a:lvl1pPr>
              <a:defRPr lang="fr-FR" sz="30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40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5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18727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ts val="900"/>
              </a:spcBef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fr-FR" b="0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fr-FR" b="0" dirty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57924217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32" y="3424249"/>
            <a:ext cx="7772401" cy="1362075"/>
          </a:xfrm>
        </p:spPr>
        <p:txBody>
          <a:bodyPr anchor="t"/>
          <a:lstStyle>
            <a:lvl1pPr algn="l">
              <a:defRPr lang="fr-FR" sz="2600" b="1" dirty="0">
                <a:solidFill>
                  <a:srgbClr val="24B9CA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32" y="4786322"/>
            <a:ext cx="7772401" cy="1143008"/>
          </a:xfr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defRPr lang="fr-FR" b="1" dirty="0" smtClean="0">
                <a:solidFill>
                  <a:srgbClr val="00386B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val="14521495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3" y="638190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896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40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3" y="638190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89" y="644857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4533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972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1560" y="116632"/>
            <a:ext cx="82089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980728"/>
            <a:ext cx="82089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6" name="Espace réservé du numéro de diapositive 10"/>
          <p:cNvSpPr txBox="1">
            <a:spLocks/>
          </p:cNvSpPr>
          <p:nvPr userDrawn="1"/>
        </p:nvSpPr>
        <p:spPr>
          <a:xfrm>
            <a:off x="8316416" y="6448251"/>
            <a:ext cx="571500" cy="36512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47003-00E7-45E5-874A-A3F633C5037C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251520" y="828000"/>
            <a:ext cx="36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pic>
        <p:nvPicPr>
          <p:cNvPr id="10" name="Image 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000"/>
            <a:ext cx="911701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81750"/>
            <a:ext cx="1292225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763713" y="6448425"/>
            <a:ext cx="1196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5E157-BB44-488A-A759-75B9E6AD2DF2}" type="datetimeFigureOut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09/04/2013</a:t>
            </a:fld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7162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600" b="1" smtClean="0">
          <a:solidFill>
            <a:srgbClr val="24B9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875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18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lang="fr-FR" b="0" smtClean="0">
          <a:solidFill>
            <a:srgbClr val="00386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l"/>
        <a:defRPr lang="fr-FR" sz="1600" b="0" smtClean="0">
          <a:solidFill>
            <a:srgbClr val="00386B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¡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lang="fr-FR" sz="1400" b="0" smtClean="0">
          <a:solidFill>
            <a:srgbClr val="00386B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b="1">
          <a:solidFill>
            <a:srgbClr val="00386B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mailto:club.biogaz@atee.fr" TargetMode="External"/><Relationship Id="rId7" Type="http://schemas.openxmlformats.org/officeDocument/2006/relationships/hyperlink" Target="http://www.expo-biogaz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www.biomethanecarburant.info/" TargetMode="External"/><Relationship Id="rId4" Type="http://schemas.openxmlformats.org/officeDocument/2006/relationships/hyperlink" Target="http://www.club-biogaz.fr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36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3.png"/><Relationship Id="rId12" Type="http://schemas.microsoft.com/office/2007/relationships/hdphoto" Target="../media/hdphoto6.wdp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0.png"/><Relationship Id="rId1" Type="http://schemas.openxmlformats.org/officeDocument/2006/relationships/tags" Target="../tags/tag4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5" Type="http://schemas.microsoft.com/office/2007/relationships/hdphoto" Target="../media/hdphoto3.wdp"/><Relationship Id="rId15" Type="http://schemas.microsoft.com/office/2007/relationships/hdphoto" Target="../media/hdphoto7.wdp"/><Relationship Id="rId10" Type="http://schemas.microsoft.com/office/2007/relationships/hdphoto" Target="../media/hdphoto5.wdp"/><Relationship Id="rId4" Type="http://schemas.openxmlformats.org/officeDocument/2006/relationships/image" Target="../media/image31.png"/><Relationship Id="rId9" Type="http://schemas.openxmlformats.org/officeDocument/2006/relationships/image" Target="../media/image34.png"/><Relationship Id="rId1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6.png"/><Relationship Id="rId5" Type="http://schemas.openxmlformats.org/officeDocument/2006/relationships/hyperlink" Target="http://www.afgnv.info/" TargetMode="External"/><Relationship Id="rId4" Type="http://schemas.openxmlformats.org/officeDocument/2006/relationships/hyperlink" Target="http://www.ngvaeurope.eu/" TargetMode="External"/><Relationship Id="rId9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Biogaz et biométhane carburant en France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r-FR" dirty="0" smtClean="0">
              <a:hlinkClick r:id="rId3"/>
            </a:endParaRPr>
          </a:p>
          <a:p>
            <a:r>
              <a:rPr lang="fr-FR" dirty="0" smtClean="0">
                <a:hlinkClick r:id="rId3"/>
              </a:rPr>
              <a:t>club.biogaz@atee.fr</a:t>
            </a:r>
            <a:r>
              <a:rPr lang="fr-FR" dirty="0" smtClean="0"/>
              <a:t>  </a:t>
            </a:r>
            <a:r>
              <a:rPr lang="fr-FR" dirty="0" smtClean="0"/>
              <a:t>+33 1 46 56 41 43</a:t>
            </a:r>
          </a:p>
          <a:p>
            <a:r>
              <a:rPr lang="fr-FR" dirty="0" smtClean="0">
                <a:hlinkClick r:id="rId4"/>
              </a:rPr>
              <a:t>www. biogaz.atee.fr</a:t>
            </a:r>
            <a:r>
              <a:rPr lang="fr-FR" dirty="0" smtClean="0"/>
              <a:t>  </a:t>
            </a:r>
            <a:r>
              <a:rPr lang="fr-FR" dirty="0" smtClean="0">
                <a:hlinkClick r:id="rId5"/>
              </a:rPr>
              <a:t>www.biomethanecarburant.info</a:t>
            </a:r>
            <a:r>
              <a:rPr lang="fr-FR" dirty="0" smtClean="0"/>
              <a:t> </a:t>
            </a:r>
          </a:p>
        </p:txBody>
      </p:sp>
      <p:pic>
        <p:nvPicPr>
          <p:cNvPr id="4" name="Picture 2" descr="d:\Club Biogaz\Mes documents\BIOGAZ\Site internet\Site_Biomethane\images\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62772" y="5085184"/>
            <a:ext cx="574573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Club Biogaz\Mes documents\BIOGAZ\Conferences\2012-04_ExpoBiogaz\EXPOBIOGAZ_RVB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71988" y="5662016"/>
            <a:ext cx="2916436" cy="7194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6672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atouts du </a:t>
            </a:r>
            <a:r>
              <a:rPr lang="fr-FR" dirty="0" err="1" smtClean="0"/>
              <a:t>bioGNV</a:t>
            </a:r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2077668" y="6611779"/>
            <a:ext cx="5125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* Sur </a:t>
            </a:r>
            <a:r>
              <a:rPr lang="fr-FR" sz="1000" dirty="0"/>
              <a:t>l’ensemble du cycle de vie par rapport aux carburants classiques</a:t>
            </a:r>
            <a:endParaRPr lang="en-US" sz="1000" dirty="0"/>
          </a:p>
        </p:txBody>
      </p:sp>
      <p:grpSp>
        <p:nvGrpSpPr>
          <p:cNvPr id="3" name="Groupe 29"/>
          <p:cNvGrpSpPr/>
          <p:nvPr/>
        </p:nvGrpSpPr>
        <p:grpSpPr>
          <a:xfrm>
            <a:off x="251520" y="557585"/>
            <a:ext cx="8444300" cy="5679727"/>
            <a:chOff x="251520" y="557585"/>
            <a:chExt cx="8444300" cy="5679727"/>
          </a:xfrm>
        </p:grpSpPr>
        <p:grpSp>
          <p:nvGrpSpPr>
            <p:cNvPr id="4" name="Groupe 67"/>
            <p:cNvGrpSpPr/>
            <p:nvPr/>
          </p:nvGrpSpPr>
          <p:grpSpPr>
            <a:xfrm>
              <a:off x="899592" y="557585"/>
              <a:ext cx="7529092" cy="3764286"/>
              <a:chOff x="899592" y="557585"/>
              <a:chExt cx="7529092" cy="3764286"/>
            </a:xfrm>
          </p:grpSpPr>
          <p:cxnSp>
            <p:nvCxnSpPr>
              <p:cNvPr id="37" name="Connecteur droit 36"/>
              <p:cNvCxnSpPr/>
              <p:nvPr/>
            </p:nvCxnSpPr>
            <p:spPr bwMode="auto">
              <a:xfrm>
                <a:off x="899592" y="4320115"/>
                <a:ext cx="7529092" cy="175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6859380" y="824484"/>
                <a:ext cx="1569304" cy="2760735"/>
              </a:xfrm>
              <a:prstGeom prst="rect">
                <a:avLst/>
              </a:prstGeom>
              <a:solidFill>
                <a:srgbClr val="99C8E5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7780599" y="2078498"/>
                <a:ext cx="301259" cy="283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38" name="Connecteur droit 37"/>
              <p:cNvCxnSpPr/>
              <p:nvPr/>
            </p:nvCxnSpPr>
            <p:spPr bwMode="auto">
              <a:xfrm flipV="1">
                <a:off x="899592" y="3593727"/>
                <a:ext cx="7529092" cy="1873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Connecteur droit 30"/>
              <p:cNvCxnSpPr/>
              <p:nvPr/>
            </p:nvCxnSpPr>
            <p:spPr bwMode="auto">
              <a:xfrm>
                <a:off x="899592" y="3672808"/>
                <a:ext cx="7529092" cy="1455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Connecteur droit 27"/>
              <p:cNvCxnSpPr/>
              <p:nvPr/>
            </p:nvCxnSpPr>
            <p:spPr bwMode="auto">
              <a:xfrm>
                <a:off x="969161" y="4190838"/>
                <a:ext cx="745952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Connecteur droit 14"/>
              <p:cNvCxnSpPr/>
              <p:nvPr/>
            </p:nvCxnSpPr>
            <p:spPr bwMode="auto">
              <a:xfrm>
                <a:off x="5635850" y="3170795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Connecteur droit 31"/>
              <p:cNvCxnSpPr/>
              <p:nvPr/>
            </p:nvCxnSpPr>
            <p:spPr bwMode="auto">
              <a:xfrm>
                <a:off x="899592" y="3873996"/>
                <a:ext cx="72008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dashDot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4" name="Rectangle 63"/>
              <p:cNvSpPr/>
              <p:nvPr/>
            </p:nvSpPr>
            <p:spPr bwMode="auto">
              <a:xfrm>
                <a:off x="7761045" y="1346332"/>
                <a:ext cx="301259" cy="283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7799133" y="2861882"/>
                <a:ext cx="301259" cy="2830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1" name="Soleil 50"/>
              <p:cNvSpPr/>
              <p:nvPr/>
            </p:nvSpPr>
            <p:spPr bwMode="auto">
              <a:xfrm>
                <a:off x="5600871" y="557585"/>
                <a:ext cx="907387" cy="864096"/>
              </a:xfrm>
              <a:prstGeom prst="sun">
                <a:avLst/>
              </a:prstGeom>
              <a:solidFill>
                <a:srgbClr val="FFFF99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77" name="Nuage 76"/>
            <p:cNvSpPr/>
            <p:nvPr/>
          </p:nvSpPr>
          <p:spPr bwMode="auto">
            <a:xfrm>
              <a:off x="3419872" y="724525"/>
              <a:ext cx="1822032" cy="1243613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333966" y="3172470"/>
              <a:ext cx="383301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300" b="1" dirty="0" smtClean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Compatible motorisations </a:t>
              </a:r>
              <a:r>
                <a:rPr lang="fr-FR" sz="1300" b="1" dirty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hybrides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7225760" y="2853287"/>
              <a:ext cx="301259" cy="283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ackgroundRemoval t="9244" b="95798" l="1083" r="98556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9674" y="2546501"/>
              <a:ext cx="3296765" cy="1416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646535"/>
              <a:ext cx="2701693" cy="2947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68" name="Rectangle 67"/>
            <p:cNvSpPr/>
            <p:nvPr/>
          </p:nvSpPr>
          <p:spPr bwMode="auto">
            <a:xfrm>
              <a:off x="7223069" y="2078498"/>
              <a:ext cx="301259" cy="283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7195304" y="1346332"/>
              <a:ext cx="301259" cy="2830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3842" y="2867814"/>
              <a:ext cx="1045910" cy="1011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0">
                      <a14:imgEffect>
                        <a14:backgroundRemoval t="0" b="94631" l="0" r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29701" y="4005534"/>
              <a:ext cx="955803" cy="2225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2">
                      <a14:imgEffect>
                        <a14:backgroundRemoval t="6007" b="98940" l="0" r="94118">
                          <a14:foregroundMark x1="29412" y1="42756" x2="29412" y2="427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564" y="3783784"/>
              <a:ext cx="1621236" cy="2453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3" name="Picture 8"/>
            <p:cNvPicPr>
              <a:picLocks noChangeAspect="1" noChangeArrowheads="1"/>
            </p:cNvPicPr>
            <p:nvPr/>
          </p:nvPicPr>
          <p:blipFill rotWithShape="1"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2">
                      <a14:imgEffect>
                        <a14:backgroundRemoval t="6007" b="98940" l="0" r="94118">
                          <a14:foregroundMark x1="29412" y1="42756" x2="29412" y2="427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588224" y="2910531"/>
              <a:ext cx="246259" cy="302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4" name="ZoneTexte 73"/>
            <p:cNvSpPr txBox="1"/>
            <p:nvPr/>
          </p:nvSpPr>
          <p:spPr>
            <a:xfrm>
              <a:off x="3572001" y="998085"/>
              <a:ext cx="154799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Jusqu’à -95%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des émissions de </a:t>
              </a:r>
              <a:r>
                <a:rPr lang="en-US" sz="1400" dirty="0" smtClean="0"/>
                <a:t>CO</a:t>
              </a:r>
              <a:r>
                <a:rPr lang="en-US" sz="1400" baseline="-25000" dirty="0" smtClean="0"/>
                <a:t>2</a:t>
              </a:r>
              <a:r>
                <a:rPr lang="en-US" sz="1400" dirty="0" smtClean="0"/>
                <a:t>*</a:t>
              </a:r>
              <a:endParaRPr lang="en-US" sz="14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 bwMode="auto">
            <a:xfrm>
              <a:off x="5796136" y="1850695"/>
              <a:ext cx="2304256" cy="1002591"/>
            </a:xfrm>
            <a:prstGeom prst="wedgeRoundRectCallout">
              <a:avLst>
                <a:gd name="adj1" fmla="val -14421"/>
                <a:gd name="adj2" fmla="val 59384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Atténuation des vibrations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Souplesse de conduite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Autonomie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de 300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à 500 km</a:t>
              </a:r>
              <a:endParaRPr lang="en-US" sz="140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79" name="Rectangle à coins arrondis 78"/>
            <p:cNvSpPr/>
            <p:nvPr/>
          </p:nvSpPr>
          <p:spPr bwMode="auto">
            <a:xfrm>
              <a:off x="5078275" y="4046800"/>
              <a:ext cx="2098164" cy="1542440"/>
            </a:xfrm>
            <a:prstGeom prst="wedgeRoundRectCallout">
              <a:avLst>
                <a:gd name="adj1" fmla="val 63902"/>
                <a:gd name="adj2" fmla="val -3148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Inodore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Réduction de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moitié </a:t>
              </a:r>
              <a:endParaRPr lang="fr-FR" sz="14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des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émissions </a:t>
              </a: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sonores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Sécurité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(plus </a:t>
              </a: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léger que l’air, </a:t>
              </a:r>
              <a:endParaRPr lang="fr-FR" sz="14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difficilement inflammable</a:t>
              </a:r>
              <a:r>
                <a:rPr lang="fr-FR" sz="1050" dirty="0" smtClean="0">
                  <a:solidFill>
                    <a:srgbClr val="000000"/>
                  </a:solidFill>
                  <a:latin typeface="Arial" pitchFamily="34" charset="0"/>
                </a:rPr>
                <a:t>)</a:t>
              </a:r>
              <a:endParaRPr lang="fr-FR" sz="105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0" name="Rectangle à coins arrondis 79"/>
            <p:cNvSpPr/>
            <p:nvPr/>
          </p:nvSpPr>
          <p:spPr bwMode="auto">
            <a:xfrm>
              <a:off x="2771800" y="5019828"/>
              <a:ext cx="2122843" cy="769595"/>
            </a:xfrm>
            <a:prstGeom prst="wedgeRoundRectCallout">
              <a:avLst>
                <a:gd name="adj1" fmla="val -62474"/>
                <a:gd name="adj2" fmla="val -59591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Valorisation des déchets </a:t>
              </a:r>
              <a:endParaRPr lang="fr-FR" sz="1400" dirty="0" smtClean="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organiques locaux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 smtClean="0">
                  <a:solidFill>
                    <a:srgbClr val="000000"/>
                  </a:solidFill>
                  <a:latin typeface="Arial" pitchFamily="34" charset="0"/>
                </a:rPr>
                <a:t>Création d’emplois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fr-FR" sz="1050" dirty="0">
                <a:solidFill>
                  <a:srgbClr val="000000"/>
                </a:solidFill>
                <a:latin typeface="Arial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5" name="Ellipse 24"/>
            <p:cNvSpPr/>
            <p:nvPr/>
          </p:nvSpPr>
          <p:spPr bwMode="auto">
            <a:xfrm>
              <a:off x="1187624" y="1487862"/>
              <a:ext cx="1440160" cy="791070"/>
            </a:xfrm>
            <a:prstGeom prst="ellipse">
              <a:avLst/>
            </a:prstGeom>
            <a:solidFill>
              <a:srgbClr val="7CBF33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50578" y="1481364"/>
              <a:ext cx="210357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Utilisation du </a:t>
              </a:r>
              <a:r>
                <a:rPr lang="fr-FR" sz="1400" b="1" dirty="0" err="1">
                  <a:solidFill>
                    <a:schemeClr val="bg1"/>
                  </a:solidFill>
                  <a:latin typeface="Arial" pitchFamily="34" charset="0"/>
                </a:rPr>
                <a:t>digestat</a:t>
              </a: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 </a:t>
              </a:r>
              <a:endParaRPr lang="fr-FR" sz="1400" b="1" dirty="0" smtClean="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 smtClean="0">
                  <a:solidFill>
                    <a:schemeClr val="bg1"/>
                  </a:solidFill>
                  <a:latin typeface="Arial" pitchFamily="34" charset="0"/>
                </a:rPr>
                <a:t>comme </a:t>
              </a: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amendement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>
                  <a:solidFill>
                    <a:schemeClr val="bg1"/>
                  </a:solidFill>
                  <a:latin typeface="Arial" pitchFamily="34" charset="0"/>
                </a:rPr>
                <a:t>agricole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619301" y="3208620"/>
              <a:ext cx="383301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300" b="1" dirty="0" smtClean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Compatible motorisations </a:t>
              </a:r>
              <a:r>
                <a:rPr lang="fr-FR" sz="1300" b="1" dirty="0">
                  <a:solidFill>
                    <a:srgbClr val="FFFFFF"/>
                  </a:solidFill>
                  <a:latin typeface="Arial" pitchFamily="34" charset="0"/>
                  <a:cs typeface="Aharoni" pitchFamily="2" charset="-79"/>
                </a:rPr>
                <a:t>hybrides</a:t>
              </a:r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4517504" y="3429000"/>
              <a:ext cx="20707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 u="sng" dirty="0" smtClean="0">
                  <a:solidFill>
                    <a:srgbClr val="FFFFFF"/>
                  </a:solidFill>
                  <a:latin typeface="Arial" pitchFamily="34" charset="0"/>
                </a:rPr>
                <a:t>BUS BIOGNV</a:t>
              </a:r>
              <a:endParaRPr lang="en-US" sz="1200" b="1" u="sng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592244" y="824484"/>
              <a:ext cx="210357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 smtClean="0">
                  <a:solidFill>
                    <a:schemeClr val="bg1"/>
                  </a:solidFill>
                  <a:latin typeface="Arial" pitchFamily="34" charset="0"/>
                </a:rPr>
                <a:t>Pas de traces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400" b="1" dirty="0" smtClean="0">
                  <a:solidFill>
                    <a:schemeClr val="bg1"/>
                  </a:solidFill>
                  <a:latin typeface="Arial" pitchFamily="34" charset="0"/>
                </a:rPr>
                <a:t>noires</a:t>
              </a:r>
              <a:endParaRPr lang="fr-FR" sz="14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1" name="Rectangle à coins arrondis 80"/>
            <p:cNvSpPr/>
            <p:nvPr/>
          </p:nvSpPr>
          <p:spPr bwMode="auto">
            <a:xfrm>
              <a:off x="2123265" y="2132856"/>
              <a:ext cx="1944679" cy="1012086"/>
            </a:xfrm>
            <a:prstGeom prst="wedgeRoundRectCallout">
              <a:avLst>
                <a:gd name="adj1" fmla="val -55012"/>
                <a:gd name="adj2" fmla="val 38093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Peu d’oxydes d’azote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Pas de particules fines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Pas de fumées noires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fr-FR" sz="1400" dirty="0">
                  <a:solidFill>
                    <a:srgbClr val="000000"/>
                  </a:solidFill>
                  <a:latin typeface="Arial" pitchFamily="34" charset="0"/>
                </a:rPr>
                <a:t>Non toxique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33" name="Étoile à 4 branches 32"/>
          <p:cNvSpPr/>
          <p:nvPr/>
        </p:nvSpPr>
        <p:spPr bwMode="auto">
          <a:xfrm>
            <a:off x="8081858" y="1024452"/>
            <a:ext cx="267136" cy="262450"/>
          </a:xfrm>
          <a:prstGeom prst="star4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1" name="Étoile à 4 branches 90"/>
          <p:cNvSpPr/>
          <p:nvPr/>
        </p:nvSpPr>
        <p:spPr bwMode="auto">
          <a:xfrm rot="17358569">
            <a:off x="8282210" y="863202"/>
            <a:ext cx="133568" cy="161250"/>
          </a:xfrm>
          <a:prstGeom prst="star4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="" xmlns:a14="http://schemas.microsoft.com/office/drawing/2010/main">
                  <a14:imgLayer r:embed="rId15">
                    <a14:imgEffect>
                      <a14:backgroundRemoval t="9677" b="89785" l="5643" r="89969">
                        <a14:foregroundMark x1="42006" y1="47312" x2="42006" y2="47312"/>
                        <a14:foregroundMark x1="35737" y1="48925" x2="35737" y2="48925"/>
                        <a14:foregroundMark x1="35110" y1="61290" x2="35110" y2="61290"/>
                        <a14:foregroundMark x1="38558" y1="63441" x2="38558" y2="63441"/>
                        <a14:foregroundMark x1="42320" y1="62903" x2="42320" y2="62903"/>
                        <a14:foregroundMark x1="48903" y1="54301" x2="48903" y2="54301"/>
                        <a14:foregroundMark x1="48589" y1="47312" x2="48589" y2="47312"/>
                        <a14:foregroundMark x1="51097" y1="52151" x2="51097" y2="52151"/>
                        <a14:foregroundMark x1="56113" y1="61828" x2="56113" y2="61828"/>
                        <a14:foregroundMark x1="56113" y1="50538" x2="56113" y2="50538"/>
                        <a14:foregroundMark x1="62069" y1="50538" x2="62069" y2="50538"/>
                        <a14:foregroundMark x1="63323" y1="58602" x2="63323" y2="58602"/>
                        <a14:foregroundMark x1="65204" y1="62903" x2="65204" y2="62903"/>
                        <a14:foregroundMark x1="68025" y1="54301" x2="68025" y2="54301"/>
                        <a14:foregroundMark x1="41379" y1="33333" x2="41379" y2="33333"/>
                        <a14:foregroundMark x1="41379" y1="39785" x2="41379" y2="39785"/>
                        <a14:foregroundMark x1="46082" y1="36559" x2="46082" y2="36559"/>
                        <a14:foregroundMark x1="47962" y1="34946" x2="47962" y2="34946"/>
                        <a14:foregroundMark x1="51411" y1="34946" x2="51411" y2="34946"/>
                        <a14:foregroundMark x1="50470" y1="38710" x2="50470" y2="38710"/>
                        <a14:foregroundMark x1="14107" y1="69355" x2="14107" y2="69355"/>
                        <a14:foregroundMark x1="47962" y1="61828" x2="47962" y2="61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258" y="2852936"/>
            <a:ext cx="539653" cy="31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6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6194072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5487148"/>
            <a:ext cx="9144000" cy="13262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solution de santé publique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600" dirty="0" smtClean="0"/>
              <a:t>Pollution de l’air en France : </a:t>
            </a:r>
            <a:r>
              <a:rPr lang="fr-FR" sz="1600" b="1" dirty="0" smtClean="0"/>
              <a:t>42 000 décès prématurés </a:t>
            </a:r>
            <a:r>
              <a:rPr lang="fr-FR" sz="1600" dirty="0" smtClean="0"/>
              <a:t>chaque année   </a:t>
            </a:r>
            <a:r>
              <a:rPr lang="fr-FR" sz="1600" dirty="0" smtClean="0">
                <a:sym typeface="Wingdings" pitchFamily="2" charset="2"/>
              </a:rPr>
              <a:t>= </a:t>
            </a:r>
            <a:r>
              <a:rPr lang="fr-FR" sz="1600" b="1" dirty="0" smtClean="0">
                <a:sym typeface="Wingdings" pitchFamily="2" charset="2"/>
              </a:rPr>
              <a:t>5% des décès </a:t>
            </a:r>
            <a:r>
              <a:rPr lang="fr-FR" sz="1600" dirty="0" smtClean="0">
                <a:sym typeface="Wingdings" pitchFamily="2" charset="2"/>
              </a:rPr>
              <a:t>(OMS)</a:t>
            </a:r>
            <a:endParaRPr lang="fr-FR" sz="1600" dirty="0" smtClean="0"/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Troubles </a:t>
            </a:r>
            <a:r>
              <a:rPr lang="fr-FR" sz="1400" dirty="0"/>
              <a:t>respiratoires </a:t>
            </a:r>
            <a:endParaRPr lang="fr-FR" sz="1400" dirty="0" smtClean="0"/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Troubles cardiovasculaires</a:t>
            </a:r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Cancers</a:t>
            </a:r>
          </a:p>
          <a:p>
            <a:r>
              <a:rPr lang="fr-FR" sz="1600" b="1" dirty="0"/>
              <a:t>Réductions des pollutions primaires et secondaires ayant un impact sur la santé publique, par l’utilisation du </a:t>
            </a:r>
            <a:r>
              <a:rPr lang="fr-FR" sz="1600" b="1" dirty="0" smtClean="0"/>
              <a:t>GNV:</a:t>
            </a:r>
            <a:endParaRPr lang="fr-FR" sz="1200" b="1" i="1" dirty="0"/>
          </a:p>
        </p:txBody>
      </p:sp>
      <p:grpSp>
        <p:nvGrpSpPr>
          <p:cNvPr id="4" name="Groupe 56"/>
          <p:cNvGrpSpPr/>
          <p:nvPr/>
        </p:nvGrpSpPr>
        <p:grpSpPr>
          <a:xfrm>
            <a:off x="971600" y="2907735"/>
            <a:ext cx="7416824" cy="3389276"/>
            <a:chOff x="755576" y="2863078"/>
            <a:chExt cx="7416824" cy="3389276"/>
          </a:xfrm>
        </p:grpSpPr>
        <p:sp>
          <p:nvSpPr>
            <p:cNvPr id="9" name="Rectangle 8"/>
            <p:cNvSpPr/>
            <p:nvPr/>
          </p:nvSpPr>
          <p:spPr bwMode="auto">
            <a:xfrm>
              <a:off x="1000722" y="3140504"/>
              <a:ext cx="465534" cy="3015846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1768080" y="3140968"/>
              <a:ext cx="499664" cy="2448272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522290" y="3140504"/>
              <a:ext cx="465534" cy="2448736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3242370" y="3140504"/>
              <a:ext cx="465534" cy="1296608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457700" y="3140968"/>
              <a:ext cx="465534" cy="301584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228998" y="3140968"/>
              <a:ext cx="465534" cy="36004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999906" y="3140504"/>
              <a:ext cx="465534" cy="180066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6698754" y="3140504"/>
              <a:ext cx="465534" cy="266476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7418834" y="3140504"/>
              <a:ext cx="465534" cy="244873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cxnSp>
          <p:nvCxnSpPr>
            <p:cNvPr id="14" name="Connecteur droit 13"/>
            <p:cNvCxnSpPr/>
            <p:nvPr/>
          </p:nvCxnSpPr>
          <p:spPr bwMode="auto">
            <a:xfrm>
              <a:off x="755576" y="3140504"/>
              <a:ext cx="741682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9" name="ZoneTexte 18"/>
            <p:cNvSpPr txBox="1"/>
            <p:nvPr/>
          </p:nvSpPr>
          <p:spPr>
            <a:xfrm>
              <a:off x="887336" y="2863505"/>
              <a:ext cx="8043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PM2,5</a:t>
              </a:r>
              <a:endParaRPr lang="en-US" sz="12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4366431" y="2877405"/>
              <a:ext cx="7712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PM2,5</a:t>
              </a:r>
              <a:endParaRPr lang="en-US" sz="1200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1703936" y="2863078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CO</a:t>
              </a:r>
              <a:endParaRPr lang="en-US" sz="12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137729" y="287740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CO</a:t>
              </a:r>
              <a:endParaRPr lang="en-US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2431021" y="287740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NMHC</a:t>
              </a:r>
              <a:endParaRPr lang="en-US" sz="1200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5908637" y="287740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NMHC</a:t>
              </a:r>
              <a:endParaRPr lang="en-US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3151100" y="2891320"/>
              <a:ext cx="77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Ozone</a:t>
              </a:r>
              <a:endParaRPr lang="en-US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7245926" y="2878103"/>
              <a:ext cx="811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Ozone</a:t>
              </a:r>
              <a:endParaRPr lang="en-US" sz="1200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597854" y="289132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 smtClean="0"/>
                <a:t>NOx</a:t>
              </a:r>
              <a:endParaRPr lang="en-US" sz="1200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1703936" y="316739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-80%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909453" y="3175084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-100%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2455465" y="316739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-80%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3151101" y="3167390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>
                  <a:solidFill>
                    <a:schemeClr val="bg1"/>
                  </a:solidFill>
                </a:rPr>
                <a:t>-40%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355976" y="319864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-100%</a:t>
              </a:r>
              <a:endParaRPr lang="en-US" sz="900" b="1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5137729" y="3179436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-10%</a:t>
              </a:r>
              <a:endParaRPr lang="en-US" sz="900" b="1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5908637" y="3188985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-60%</a:t>
              </a:r>
              <a:endParaRPr lang="en-US" sz="900" b="1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6597854" y="3188985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-90%</a:t>
              </a:r>
              <a:endParaRPr lang="en-US" sz="900" b="1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7308304" y="3198648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-80%</a:t>
              </a:r>
              <a:endParaRPr lang="en-US" sz="900" b="1" dirty="0"/>
            </a:p>
          </p:txBody>
        </p:sp>
        <p:cxnSp>
          <p:nvCxnSpPr>
            <p:cNvPr id="25" name="Connecteur droit 24"/>
            <p:cNvCxnSpPr/>
            <p:nvPr/>
          </p:nvCxnSpPr>
          <p:spPr bwMode="auto">
            <a:xfrm>
              <a:off x="4067944" y="3154404"/>
              <a:ext cx="0" cy="30979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Rectangle 57"/>
          <p:cNvSpPr/>
          <p:nvPr/>
        </p:nvSpPr>
        <p:spPr bwMode="auto">
          <a:xfrm>
            <a:off x="321257" y="6381328"/>
            <a:ext cx="465534" cy="20865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2793578" y="6381328"/>
            <a:ext cx="465534" cy="23985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746220" y="6343436"/>
            <a:ext cx="2064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: Gaz naturel vs essence</a:t>
            </a:r>
            <a:endParaRPr lang="en-US" sz="1050" b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3203851" y="6381328"/>
            <a:ext cx="20399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: Gaz naturel vs diesel</a:t>
            </a:r>
            <a:endParaRPr lang="en-US" sz="1050" b="1" dirty="0"/>
          </a:p>
        </p:txBody>
      </p:sp>
      <p:sp>
        <p:nvSpPr>
          <p:cNvPr id="61" name="ZoneTexte 60"/>
          <p:cNvSpPr txBox="1"/>
          <p:nvPr/>
        </p:nvSpPr>
        <p:spPr>
          <a:xfrm>
            <a:off x="5150382" y="5877272"/>
            <a:ext cx="215792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Légende</a:t>
            </a:r>
            <a:r>
              <a:rPr lang="fr-FR" sz="1050" dirty="0" smtClean="0"/>
              <a:t> </a:t>
            </a:r>
          </a:p>
          <a:p>
            <a:endParaRPr lang="fr-FR" sz="1050" dirty="0" smtClean="0"/>
          </a:p>
          <a:p>
            <a:r>
              <a:rPr lang="fr-FR" sz="1050" dirty="0" smtClean="0"/>
              <a:t>PM2,5: Particules fines</a:t>
            </a:r>
          </a:p>
          <a:p>
            <a:r>
              <a:rPr lang="fr-FR" sz="1050" dirty="0" smtClean="0"/>
              <a:t>CO: Monoxydes de carbone</a:t>
            </a:r>
          </a:p>
          <a:p>
            <a:endParaRPr lang="en-US" sz="1100" dirty="0"/>
          </a:p>
        </p:txBody>
      </p:sp>
      <p:sp>
        <p:nvSpPr>
          <p:cNvPr id="1024" name="Rectangle 1023"/>
          <p:cNvSpPr/>
          <p:nvPr/>
        </p:nvSpPr>
        <p:spPr>
          <a:xfrm>
            <a:off x="7151454" y="6021288"/>
            <a:ext cx="181303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050" dirty="0" smtClean="0">
                <a:solidFill>
                  <a:srgbClr val="000000"/>
                </a:solidFill>
              </a:rPr>
              <a:t>NMHC: hydrocarbures </a:t>
            </a:r>
            <a:endParaRPr lang="fr-FR" sz="1050" dirty="0">
              <a:solidFill>
                <a:srgbClr val="000000"/>
              </a:solidFill>
            </a:endParaRPr>
          </a:p>
          <a:p>
            <a:pPr lvl="0"/>
            <a:r>
              <a:rPr lang="fr-FR" sz="1050" dirty="0">
                <a:solidFill>
                  <a:srgbClr val="000000"/>
                </a:solidFill>
              </a:rPr>
              <a:t>non méthaniques</a:t>
            </a:r>
          </a:p>
          <a:p>
            <a:pPr lvl="0"/>
            <a:r>
              <a:rPr lang="fr-FR" sz="1050" dirty="0" err="1" smtClean="0">
                <a:solidFill>
                  <a:srgbClr val="000000"/>
                </a:solidFill>
              </a:rPr>
              <a:t>Nox</a:t>
            </a:r>
            <a:r>
              <a:rPr lang="fr-FR" sz="1050" dirty="0" smtClean="0">
                <a:solidFill>
                  <a:srgbClr val="000000"/>
                </a:solidFill>
              </a:rPr>
              <a:t>: </a:t>
            </a:r>
            <a:r>
              <a:rPr lang="fr-FR" sz="1050" dirty="0">
                <a:solidFill>
                  <a:srgbClr val="000000"/>
                </a:solidFill>
              </a:rPr>
              <a:t>Oxydes d’azote</a:t>
            </a:r>
          </a:p>
        </p:txBody>
      </p:sp>
      <p:sp>
        <p:nvSpPr>
          <p:cNvPr id="1025" name="ZoneTexte 1024"/>
          <p:cNvSpPr txBox="1"/>
          <p:nvPr/>
        </p:nvSpPr>
        <p:spPr>
          <a:xfrm>
            <a:off x="1919960" y="6668912"/>
            <a:ext cx="55892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Source : Université de Duisburg-Essen, Car-center </a:t>
            </a:r>
            <a:r>
              <a:rPr lang="fr-FR" sz="1000" dirty="0" err="1" smtClean="0"/>
              <a:t>automotive</a:t>
            </a:r>
            <a:r>
              <a:rPr lang="fr-FR" sz="1000" dirty="0" smtClean="0"/>
              <a:t> </a:t>
            </a:r>
            <a:r>
              <a:rPr lang="fr-FR" sz="1000" dirty="0" err="1" smtClean="0"/>
              <a:t>research</a:t>
            </a:r>
            <a:r>
              <a:rPr lang="fr-FR" sz="1000" dirty="0" smtClean="0"/>
              <a:t>, </a:t>
            </a:r>
            <a:r>
              <a:rPr lang="fr-FR" sz="1000" dirty="0" err="1" smtClean="0"/>
              <a:t>oct</a:t>
            </a:r>
            <a:r>
              <a:rPr lang="fr-FR" sz="1000" dirty="0" smtClean="0"/>
              <a:t> 2010</a:t>
            </a:r>
            <a:endParaRPr lang="en-US" sz="1000" dirty="0"/>
          </a:p>
        </p:txBody>
      </p:sp>
      <p:sp>
        <p:nvSpPr>
          <p:cNvPr id="1027" name="Rectangle 1026"/>
          <p:cNvSpPr/>
          <p:nvPr/>
        </p:nvSpPr>
        <p:spPr bwMode="auto">
          <a:xfrm>
            <a:off x="5214622" y="5877272"/>
            <a:ext cx="3720666" cy="81899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2378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Monter son projet de station GNV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3965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Quels équipements nécessaires pour une station ?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006666"/>
              </a:buClr>
              <a:buNone/>
            </a:pPr>
            <a:r>
              <a:rPr lang="fr-FR" sz="1400" b="1" dirty="0"/>
              <a:t>Réseau de gaz       </a:t>
            </a:r>
            <a:r>
              <a:rPr lang="fr-FR" sz="1400" b="1" dirty="0" smtClean="0"/>
              <a:t>Compresseur                </a:t>
            </a:r>
            <a:r>
              <a:rPr lang="fr-FR" sz="1400" b="1" dirty="0"/>
              <a:t>Stockage        </a:t>
            </a:r>
            <a:r>
              <a:rPr lang="fr-FR" sz="1400" b="1" dirty="0" smtClean="0"/>
              <a:t> Distribution </a:t>
            </a:r>
            <a:r>
              <a:rPr lang="fr-FR" sz="1400" b="1" dirty="0"/>
              <a:t>+ </a:t>
            </a:r>
            <a:r>
              <a:rPr lang="fr-FR" sz="1400" b="1" dirty="0" smtClean="0"/>
              <a:t>Paiement</a:t>
            </a:r>
            <a:endParaRPr lang="fr-FR" sz="1400" b="1" dirty="0"/>
          </a:p>
          <a:p>
            <a:pPr marL="0" lvl="0" indent="0">
              <a:buClr>
                <a:srgbClr val="006666"/>
              </a:buClr>
              <a:buNone/>
            </a:pPr>
            <a:endParaRPr lang="fr-FR" b="1" dirty="0"/>
          </a:p>
          <a:p>
            <a:pPr marL="0" lvl="0" indent="0">
              <a:buClr>
                <a:srgbClr val="006666"/>
              </a:buClr>
              <a:buNone/>
            </a:pPr>
            <a:r>
              <a:rPr lang="fr-FR" b="1" dirty="0"/>
              <a:t>                </a:t>
            </a:r>
            <a:r>
              <a:rPr lang="fr-FR" b="1" dirty="0" smtClean="0"/>
              <a:t>  </a:t>
            </a:r>
            <a:r>
              <a:rPr lang="fr-FR" sz="2400" b="1" dirty="0" smtClean="0"/>
              <a:t>+</a:t>
            </a:r>
            <a:r>
              <a:rPr lang="fr-FR" b="1" dirty="0" smtClean="0"/>
              <a:t>                       </a:t>
            </a:r>
            <a:r>
              <a:rPr lang="fr-FR" sz="2400" b="1" dirty="0" smtClean="0"/>
              <a:t>+</a:t>
            </a:r>
            <a:r>
              <a:rPr lang="fr-FR" b="1" dirty="0" smtClean="0"/>
              <a:t>                      </a:t>
            </a:r>
            <a:r>
              <a:rPr lang="fr-FR" sz="2400" b="1" dirty="0" smtClean="0"/>
              <a:t>   +</a:t>
            </a:r>
            <a:endParaRPr lang="fr-FR" sz="2400" b="1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b="1" dirty="0"/>
              <a:t>Type de station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Stations </a:t>
            </a:r>
            <a:r>
              <a:rPr lang="fr-FR" dirty="0"/>
              <a:t>de remplissage rapide </a:t>
            </a:r>
            <a:r>
              <a:rPr lang="fr-FR" dirty="0" smtClean="0"/>
              <a:t>pour VL, VUL et BOM : </a:t>
            </a:r>
          </a:p>
          <a:p>
            <a:pPr marL="457200" lvl="1" indent="0">
              <a:buClr>
                <a:srgbClr val="99CCCC"/>
              </a:buClr>
              <a:buNone/>
            </a:pPr>
            <a:r>
              <a:rPr lang="fr-FR" dirty="0"/>
              <a:t> </a:t>
            </a:r>
            <a:r>
              <a:rPr lang="fr-FR" dirty="0" smtClean="0"/>
              <a:t>   stockage du gaz nécessaire</a:t>
            </a:r>
            <a:endParaRPr lang="fr-FR" dirty="0"/>
          </a:p>
          <a:p>
            <a:pPr lvl="1">
              <a:buClr>
                <a:srgbClr val="99CCCC"/>
              </a:buClr>
            </a:pPr>
            <a:r>
              <a:rPr lang="fr-FR" dirty="0" smtClean="0"/>
              <a:t>Stations de remplissage lent pour les bus : pas </a:t>
            </a:r>
            <a:r>
              <a:rPr lang="fr-FR" dirty="0"/>
              <a:t>de </a:t>
            </a:r>
            <a:r>
              <a:rPr lang="fr-FR" dirty="0" smtClean="0"/>
              <a:t>stockage du gaz, mais plusieurs emplacements de charge</a:t>
            </a:r>
            <a:endParaRPr lang="fr-FR" dirty="0"/>
          </a:p>
          <a:p>
            <a:r>
              <a:rPr lang="fr-FR" b="1" dirty="0" smtClean="0"/>
              <a:t>Type </a:t>
            </a:r>
            <a:r>
              <a:rPr lang="fr-FR" b="1" dirty="0"/>
              <a:t>de </a:t>
            </a:r>
            <a:r>
              <a:rPr lang="fr-FR" b="1" dirty="0" smtClean="0"/>
              <a:t>commercialisation</a:t>
            </a:r>
          </a:p>
          <a:p>
            <a:pPr lvl="1">
              <a:buClr>
                <a:srgbClr val="99CCCC"/>
              </a:buClr>
            </a:pPr>
            <a:r>
              <a:rPr lang="fr-FR" dirty="0"/>
              <a:t>S</a:t>
            </a:r>
            <a:r>
              <a:rPr lang="fr-FR" dirty="0" smtClean="0"/>
              <a:t>tations </a:t>
            </a:r>
            <a:r>
              <a:rPr lang="fr-FR" dirty="0"/>
              <a:t>publiques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Stations </a:t>
            </a:r>
            <a:r>
              <a:rPr lang="fr-FR" dirty="0"/>
              <a:t>ouvertes ou privées multi-clients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Stations </a:t>
            </a:r>
            <a:r>
              <a:rPr lang="fr-FR" dirty="0"/>
              <a:t>privées </a:t>
            </a:r>
            <a:r>
              <a:rPr lang="fr-FR" dirty="0" smtClean="0"/>
              <a:t>dédiées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8736" y="1501509"/>
            <a:ext cx="1699885" cy="11891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34525" y="2784618"/>
            <a:ext cx="84830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Source RAEE</a:t>
            </a: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56043" y="2801501"/>
            <a:ext cx="8386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Source </a:t>
            </a:r>
            <a:r>
              <a:rPr lang="fr-FR" sz="800" dirty="0" err="1" smtClean="0">
                <a:solidFill>
                  <a:srgbClr val="000000"/>
                </a:solidFill>
              </a:rPr>
              <a:t>GrDF</a:t>
            </a: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467544" y="1336845"/>
            <a:ext cx="1565504" cy="1465870"/>
          </a:xfrm>
          <a:prstGeom prst="ellipse">
            <a:avLst/>
          </a:prstGeom>
          <a:blipFill rotWithShape="0">
            <a:blip r:embed="rId5" cstate="print"/>
            <a:stretch>
              <a:fillRect/>
            </a:stretch>
          </a:blipFill>
          <a:ln>
            <a:solidFill>
              <a:schemeClr val="bg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ZoneTexte 16"/>
          <p:cNvSpPr txBox="1"/>
          <p:nvPr/>
        </p:nvSpPr>
        <p:spPr>
          <a:xfrm>
            <a:off x="769901" y="2780928"/>
            <a:ext cx="9607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Source </a:t>
            </a:r>
            <a:r>
              <a:rPr lang="fr-FR" sz="800" dirty="0" err="1" smtClean="0">
                <a:solidFill>
                  <a:srgbClr val="000000"/>
                </a:solidFill>
              </a:rPr>
              <a:t>GrDF</a:t>
            </a:r>
            <a:endParaRPr lang="fr-FR" sz="800" dirty="0">
              <a:solidFill>
                <a:srgbClr val="000000"/>
              </a:solidFill>
            </a:endParaRPr>
          </a:p>
        </p:txBody>
      </p:sp>
      <p:pic>
        <p:nvPicPr>
          <p:cNvPr id="13" name="Picture 2" descr="C:\Users\TG1091\AppData\Local\Microsoft\Windows\Temporary Internet Files\Content.Outlook\OQ03DI6B\_DSC5003.jpg"/>
          <p:cNvPicPr>
            <a:picLocks noChangeAspect="1" noChangeArrowheads="1"/>
          </p:cNvPicPr>
          <p:nvPr/>
        </p:nvPicPr>
        <p:blipFill rotWithShape="1">
          <a:blip r:embed="rId6" cstate="print"/>
          <a:srcRect/>
          <a:stretch/>
        </p:blipFill>
        <p:spPr bwMode="auto">
          <a:xfrm>
            <a:off x="6911292" y="1482455"/>
            <a:ext cx="1728192" cy="1258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ZoneTexte 13"/>
          <p:cNvSpPr txBox="1"/>
          <p:nvPr/>
        </p:nvSpPr>
        <p:spPr>
          <a:xfrm>
            <a:off x="3170485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/>
              <a:t>Sources: </a:t>
            </a:r>
            <a:r>
              <a:rPr lang="fr-FR" sz="1000" dirty="0" err="1" smtClean="0"/>
              <a:t>GrDF</a:t>
            </a:r>
            <a:endParaRPr lang="fr-FR" sz="1000" dirty="0"/>
          </a:p>
        </p:txBody>
      </p:sp>
      <p:pic>
        <p:nvPicPr>
          <p:cNvPr id="15" name="Picture 2" descr="C:\Users\Manon\Desktop\Stage Total ATEE\photos semardel\Photos station GNV Semardel\DSCN282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98389" y="1482455"/>
            <a:ext cx="1562041" cy="1213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671396" y="2694993"/>
            <a:ext cx="11496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rgbClr val="000000"/>
                </a:solidFill>
              </a:rPr>
              <a:t>Source </a:t>
            </a:r>
            <a:r>
              <a:rPr lang="fr-FR" sz="800" dirty="0" err="1" smtClean="0">
                <a:solidFill>
                  <a:srgbClr val="000000"/>
                </a:solidFill>
              </a:rPr>
              <a:t>ClubBiogaz</a:t>
            </a:r>
            <a:endParaRPr lang="fr-FR" sz="8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65919528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de stations de remplissage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Station de remplissage de </a:t>
            </a:r>
            <a:r>
              <a:rPr lang="fr-FR" b="1" dirty="0" smtClean="0"/>
              <a:t>bus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Strasbourg</a:t>
            </a:r>
            <a:endParaRPr lang="fr-FR" dirty="0"/>
          </a:p>
          <a:p>
            <a:pPr lvl="2">
              <a:buClr>
                <a:srgbClr val="006666"/>
              </a:buClr>
            </a:pPr>
            <a:r>
              <a:rPr lang="fr-FR" sz="1400" dirty="0" smtClean="0"/>
              <a:t>Station autonome</a:t>
            </a:r>
          </a:p>
          <a:p>
            <a:pPr lvl="2">
              <a:buClr>
                <a:srgbClr val="006666"/>
              </a:buClr>
            </a:pPr>
            <a:r>
              <a:rPr lang="fr-FR" sz="1400" dirty="0" smtClean="0"/>
              <a:t>Remplissage lent </a:t>
            </a:r>
          </a:p>
          <a:p>
            <a:pPr lvl="2">
              <a:buClr>
                <a:srgbClr val="006666"/>
              </a:buClr>
            </a:pPr>
            <a:r>
              <a:rPr lang="fr-FR" sz="1400" dirty="0" smtClean="0"/>
              <a:t>Deux </a:t>
            </a:r>
            <a:r>
              <a:rPr lang="fr-FR" sz="1400" dirty="0"/>
              <a:t>compresseurs </a:t>
            </a:r>
            <a:endParaRPr lang="fr-FR" sz="1400" dirty="0" smtClean="0"/>
          </a:p>
          <a:p>
            <a:pPr lvl="2">
              <a:buClr>
                <a:srgbClr val="006666"/>
              </a:buClr>
            </a:pPr>
            <a:endParaRPr lang="fr-FR" dirty="0"/>
          </a:p>
          <a:p>
            <a:pPr lvl="2">
              <a:buClr>
                <a:srgbClr val="006666"/>
              </a:buClr>
            </a:pPr>
            <a:endParaRPr lang="fr-FR" sz="1400" dirty="0"/>
          </a:p>
          <a:p>
            <a:pPr marL="0" indent="0">
              <a:buNone/>
            </a:pPr>
            <a:endParaRPr lang="fr-FR" dirty="0"/>
          </a:p>
          <a:p>
            <a:r>
              <a:rPr lang="fr-FR" b="1" dirty="0" smtClean="0"/>
              <a:t>Station de remplissage de véhicules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b="1" dirty="0" smtClean="0"/>
              <a:t>lourds, utilitaires et légers</a:t>
            </a:r>
          </a:p>
          <a:p>
            <a:pPr lvl="1">
              <a:buClr>
                <a:srgbClr val="99CCCC"/>
              </a:buClr>
            </a:pPr>
            <a:r>
              <a:rPr lang="fr-FR" dirty="0" err="1" smtClean="0"/>
              <a:t>Morsbach</a:t>
            </a:r>
            <a:endParaRPr lang="fr-FR" dirty="0" smtClean="0"/>
          </a:p>
          <a:p>
            <a:pPr lvl="2">
              <a:buClr>
                <a:srgbClr val="006666"/>
              </a:buClr>
            </a:pPr>
            <a:r>
              <a:rPr lang="fr-FR" dirty="0" smtClean="0"/>
              <a:t>Alimentée par 825 000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</a:p>
          <a:p>
            <a:pPr marL="914400" lvl="2" indent="0">
              <a:buClr>
                <a:srgbClr val="006666"/>
              </a:buClr>
              <a:buNone/>
            </a:pPr>
            <a:r>
              <a:rPr lang="fr-FR" dirty="0" smtClean="0"/>
              <a:t>    de </a:t>
            </a:r>
            <a:r>
              <a:rPr lang="fr-FR" dirty="0" err="1" smtClean="0"/>
              <a:t>bioGNV</a:t>
            </a:r>
            <a:r>
              <a:rPr lang="fr-FR" dirty="0" smtClean="0"/>
              <a:t> /an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Distribution de GNV </a:t>
            </a:r>
            <a:r>
              <a:rPr lang="fr-FR" dirty="0"/>
              <a:t>et </a:t>
            </a:r>
            <a:r>
              <a:rPr lang="fr-FR" dirty="0" smtClean="0"/>
              <a:t>de </a:t>
            </a:r>
            <a:r>
              <a:rPr lang="fr-FR" dirty="0" err="1" smtClean="0"/>
              <a:t>bioGNV</a:t>
            </a:r>
            <a:endParaRPr lang="fr-FR" dirty="0" smtClean="0"/>
          </a:p>
          <a:p>
            <a:pPr lvl="2">
              <a:buClr>
                <a:srgbClr val="006666"/>
              </a:buClr>
            </a:pPr>
            <a:r>
              <a:rPr lang="fr-FR" dirty="0" smtClean="0"/>
              <a:t>Ouverte au grand public</a:t>
            </a:r>
          </a:p>
          <a:p>
            <a:pPr marL="914400" lvl="2" indent="0">
              <a:buClr>
                <a:srgbClr val="006666"/>
              </a:buClr>
              <a:buNone/>
            </a:pPr>
            <a:endParaRPr lang="fr-FR" dirty="0" smtClean="0"/>
          </a:p>
          <a:p>
            <a:pPr lvl="2">
              <a:buClr>
                <a:srgbClr val="006666"/>
              </a:buClr>
            </a:pPr>
            <a:endParaRPr lang="en-US" dirty="0"/>
          </a:p>
        </p:txBody>
      </p:sp>
      <p:pic>
        <p:nvPicPr>
          <p:cNvPr id="103431" name="Picture 7" descr="DSC0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844" y="980728"/>
            <a:ext cx="2977082" cy="2233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2915816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solidFill>
                  <a:srgbClr val="000000"/>
                </a:solidFill>
                <a:latin typeface="Arial" charset="0"/>
              </a:rPr>
              <a:t>Sources: </a:t>
            </a:r>
            <a:r>
              <a:rPr lang="fr-FR" sz="1050" dirty="0" smtClean="0">
                <a:solidFill>
                  <a:srgbClr val="000000"/>
                </a:solidFill>
                <a:latin typeface="Arial" charset="0"/>
              </a:rPr>
              <a:t>Atlas </a:t>
            </a:r>
            <a:r>
              <a:rPr lang="fr-FR" sz="1050" dirty="0" err="1" smtClean="0">
                <a:solidFill>
                  <a:srgbClr val="000000"/>
                </a:solidFill>
                <a:latin typeface="Arial" charset="0"/>
              </a:rPr>
              <a:t>Copco</a:t>
            </a:r>
            <a:r>
              <a:rPr lang="fr-FR" sz="1050" dirty="0" smtClean="0">
                <a:solidFill>
                  <a:srgbClr val="000000"/>
                </a:solidFill>
                <a:latin typeface="Arial" charset="0"/>
              </a:rPr>
              <a:t> et </a:t>
            </a:r>
            <a:r>
              <a:rPr lang="fr-FR" sz="1050" dirty="0" err="1" smtClean="0">
                <a:solidFill>
                  <a:srgbClr val="000000"/>
                </a:solidFill>
                <a:latin typeface="Arial" charset="0"/>
              </a:rPr>
              <a:t>Sydeme</a:t>
            </a:r>
            <a:endParaRPr lang="fr-FR" sz="105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438" r="15561"/>
          <a:stretch>
            <a:fillRect/>
          </a:stretch>
        </p:blipFill>
        <p:spPr bwMode="auto">
          <a:xfrm>
            <a:off x="5588844" y="4020599"/>
            <a:ext cx="3009537" cy="20632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1091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large gamme de </a:t>
            </a:r>
            <a:r>
              <a:rPr lang="fr-FR" dirty="0"/>
              <a:t>stations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699792" y="6604000"/>
            <a:ext cx="32194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50" dirty="0">
                <a:solidFill>
                  <a:srgbClr val="000000"/>
                </a:solidFill>
                <a:latin typeface="Arial" charset="0"/>
              </a:rPr>
              <a:t>Sources: </a:t>
            </a:r>
            <a:r>
              <a:rPr lang="fr-FR" sz="1050" dirty="0" smtClean="0">
                <a:solidFill>
                  <a:srgbClr val="000000"/>
                </a:solidFill>
                <a:latin typeface="Arial" charset="0"/>
              </a:rPr>
              <a:t>GrDF</a:t>
            </a:r>
            <a:endParaRPr lang="fr-FR" sz="10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51955" y="980728"/>
            <a:ext cx="6512333" cy="5184576"/>
          </a:xfrm>
        </p:spPr>
        <p:txBody>
          <a:bodyPr/>
          <a:lstStyle/>
          <a:p>
            <a:pPr lvl="0">
              <a:buClr>
                <a:srgbClr val="006666"/>
              </a:buClr>
            </a:pPr>
            <a:r>
              <a:rPr lang="fr-FR" sz="1600" b="1" dirty="0"/>
              <a:t>La gamme de taille de station est très large et les coûts d’investissement par conséquent très </a:t>
            </a:r>
            <a:r>
              <a:rPr lang="fr-FR" sz="1600" b="1" dirty="0" smtClean="0"/>
              <a:t>variables</a:t>
            </a:r>
            <a:endParaRPr lang="fr-FR" sz="1400" dirty="0"/>
          </a:p>
          <a:p>
            <a:pPr marL="457200" lvl="1" indent="0" algn="just">
              <a:buClr>
                <a:srgbClr val="99CCCC"/>
              </a:buClr>
              <a:buNone/>
            </a:pPr>
            <a:endParaRPr lang="fr-FR" sz="1400" dirty="0" smtClean="0"/>
          </a:p>
          <a:p>
            <a:pPr lvl="1">
              <a:buClr>
                <a:srgbClr val="99CCCC"/>
              </a:buClr>
            </a:pPr>
            <a:r>
              <a:rPr lang="fr-FR" sz="1400" dirty="0" smtClean="0"/>
              <a:t>De </a:t>
            </a:r>
            <a:r>
              <a:rPr lang="fr-FR" sz="1400" b="1" dirty="0"/>
              <a:t>3 000 € </a:t>
            </a:r>
            <a:r>
              <a:rPr lang="fr-FR" sz="1400" b="1" dirty="0" smtClean="0"/>
              <a:t>à </a:t>
            </a:r>
            <a:r>
              <a:rPr lang="fr-FR" sz="1400" b="1" dirty="0"/>
              <a:t>18 000 </a:t>
            </a:r>
            <a:r>
              <a:rPr lang="fr-FR" sz="1400" b="1" dirty="0" smtClean="0"/>
              <a:t>€</a:t>
            </a:r>
            <a:endParaRPr lang="fr-FR" sz="1400" b="1" dirty="0"/>
          </a:p>
          <a:p>
            <a:pPr lvl="2">
              <a:buClr>
                <a:srgbClr val="006666"/>
              </a:buClr>
            </a:pPr>
            <a:r>
              <a:rPr lang="fr-FR" sz="1400" b="1" dirty="0" smtClean="0">
                <a:sym typeface="Wingdings" pitchFamily="2" charset="2"/>
              </a:rPr>
              <a:t>P</a:t>
            </a:r>
            <a:r>
              <a:rPr lang="fr-FR" sz="1400" b="1" dirty="0" smtClean="0"/>
              <a:t>etites </a:t>
            </a:r>
            <a:r>
              <a:rPr lang="fr-FR" sz="1400" b="1" dirty="0"/>
              <a:t>stations </a:t>
            </a:r>
            <a:r>
              <a:rPr lang="fr-FR" sz="1400" dirty="0"/>
              <a:t>(anciennement compresseur à domicile) </a:t>
            </a:r>
            <a:r>
              <a:rPr lang="fr-FR" sz="1400" dirty="0" smtClean="0"/>
              <a:t>procurant </a:t>
            </a:r>
            <a:r>
              <a:rPr lang="fr-FR" sz="1400" dirty="0"/>
              <a:t>un débit compris entre </a:t>
            </a:r>
            <a:r>
              <a:rPr lang="fr-FR" sz="1400" b="1" dirty="0"/>
              <a:t>1,5 </a:t>
            </a:r>
            <a:r>
              <a:rPr lang="en-US" b="1" dirty="0"/>
              <a:t>m</a:t>
            </a:r>
            <a:r>
              <a:rPr lang="en-US" b="1" baseline="30000" dirty="0"/>
              <a:t>3</a:t>
            </a:r>
            <a:r>
              <a:rPr lang="en-US" baseline="30000" dirty="0"/>
              <a:t> </a:t>
            </a:r>
            <a:r>
              <a:rPr lang="fr-FR" sz="1400" b="1" dirty="0" smtClean="0"/>
              <a:t>/</a:t>
            </a:r>
            <a:r>
              <a:rPr lang="fr-FR" sz="1400" b="1" dirty="0"/>
              <a:t>h </a:t>
            </a:r>
            <a:endParaRPr lang="fr-FR" sz="1400" b="1" dirty="0" smtClean="0"/>
          </a:p>
          <a:p>
            <a:pPr marL="914400" lvl="2" indent="0">
              <a:buClr>
                <a:srgbClr val="006666"/>
              </a:buClr>
              <a:buNone/>
            </a:pPr>
            <a:r>
              <a:rPr lang="fr-FR" b="1" dirty="0" smtClean="0"/>
              <a:t>    </a:t>
            </a:r>
            <a:r>
              <a:rPr lang="fr-FR" sz="1400" b="1" dirty="0" smtClean="0"/>
              <a:t>et 13,5 </a:t>
            </a:r>
            <a:r>
              <a:rPr lang="en-US" b="1" dirty="0"/>
              <a:t>m</a:t>
            </a:r>
            <a:r>
              <a:rPr lang="en-US" b="1" baseline="30000" dirty="0"/>
              <a:t>3</a:t>
            </a:r>
            <a:r>
              <a:rPr lang="en-US" baseline="30000" dirty="0"/>
              <a:t> </a:t>
            </a:r>
            <a:r>
              <a:rPr lang="fr-FR" sz="1400" b="1" dirty="0" smtClean="0"/>
              <a:t>/h</a:t>
            </a:r>
            <a:r>
              <a:rPr lang="fr-FR" sz="1400" dirty="0" smtClean="0"/>
              <a:t> </a:t>
            </a:r>
            <a:r>
              <a:rPr lang="fr-FR" sz="1400" dirty="0"/>
              <a:t>(solutions pour 1 à 15 véhicules)</a:t>
            </a:r>
          </a:p>
          <a:p>
            <a:pPr lvl="1">
              <a:buClr>
                <a:srgbClr val="99CCCC"/>
              </a:buClr>
            </a:pPr>
            <a:endParaRPr lang="fr-FR" sz="1400" dirty="0"/>
          </a:p>
          <a:p>
            <a:pPr lvl="1">
              <a:buClr>
                <a:srgbClr val="99CCCC"/>
              </a:buClr>
            </a:pPr>
            <a:r>
              <a:rPr lang="fr-FR" sz="1400" dirty="0"/>
              <a:t>De </a:t>
            </a:r>
            <a:r>
              <a:rPr lang="fr-FR" sz="1400" b="1" dirty="0" smtClean="0"/>
              <a:t>40 000 </a:t>
            </a:r>
            <a:r>
              <a:rPr lang="fr-FR" sz="1400" b="1" dirty="0"/>
              <a:t>€ à </a:t>
            </a:r>
            <a:r>
              <a:rPr lang="fr-FR" sz="1400" b="1" dirty="0" smtClean="0"/>
              <a:t>300 </a:t>
            </a:r>
            <a:r>
              <a:rPr lang="fr-FR" sz="1400" b="1" dirty="0"/>
              <a:t>000 €</a:t>
            </a:r>
            <a:endParaRPr lang="fr-FR" sz="1400" dirty="0"/>
          </a:p>
          <a:p>
            <a:pPr lvl="2">
              <a:buClr>
                <a:srgbClr val="006666"/>
              </a:buClr>
            </a:pPr>
            <a:r>
              <a:rPr lang="fr-FR" sz="1400" b="1" dirty="0" smtClean="0">
                <a:sym typeface="Wingdings" pitchFamily="2" charset="2"/>
              </a:rPr>
              <a:t>S</a:t>
            </a:r>
            <a:r>
              <a:rPr lang="fr-FR" sz="1400" b="1" dirty="0" smtClean="0"/>
              <a:t>tations </a:t>
            </a:r>
            <a:r>
              <a:rPr lang="fr-FR" sz="1400" b="1" dirty="0"/>
              <a:t>« sur </a:t>
            </a:r>
            <a:r>
              <a:rPr lang="fr-FR" sz="1400" b="1" dirty="0" smtClean="0"/>
              <a:t>mesure » </a:t>
            </a:r>
            <a:r>
              <a:rPr lang="fr-FR" sz="1400" dirty="0" smtClean="0"/>
              <a:t>alimentant </a:t>
            </a:r>
            <a:r>
              <a:rPr lang="fr-FR" sz="1400" dirty="0"/>
              <a:t>des </a:t>
            </a:r>
            <a:r>
              <a:rPr lang="fr-FR" sz="1400" u="sng" dirty="0"/>
              <a:t>véhicules </a:t>
            </a:r>
            <a:r>
              <a:rPr lang="fr-FR" sz="1400" u="sng" dirty="0" smtClean="0"/>
              <a:t>légers </a:t>
            </a:r>
            <a:r>
              <a:rPr lang="fr-FR" sz="1400" dirty="0"/>
              <a:t>selon la taille de la flotte et les options (station </a:t>
            </a:r>
            <a:r>
              <a:rPr lang="fr-FR" sz="1400" dirty="0" smtClean="0"/>
              <a:t> publique </a:t>
            </a:r>
            <a:r>
              <a:rPr lang="fr-FR" sz="1400" dirty="0"/>
              <a:t>avec paiement CB ou non, remplissage rapide ou </a:t>
            </a:r>
            <a:r>
              <a:rPr lang="fr-FR" sz="1400" dirty="0" smtClean="0"/>
              <a:t>lent, etc</a:t>
            </a:r>
            <a:r>
              <a:rPr lang="fr-FR" sz="1400" dirty="0"/>
              <a:t>.)</a:t>
            </a:r>
          </a:p>
          <a:p>
            <a:pPr lvl="1">
              <a:buClr>
                <a:srgbClr val="99CCCC"/>
              </a:buClr>
            </a:pPr>
            <a:endParaRPr lang="fr-FR" sz="1400" dirty="0"/>
          </a:p>
          <a:p>
            <a:pPr lvl="1">
              <a:buClr>
                <a:srgbClr val="99CCCC"/>
              </a:buClr>
            </a:pPr>
            <a:r>
              <a:rPr lang="fr-FR" sz="1400" dirty="0"/>
              <a:t>D</a:t>
            </a:r>
            <a:r>
              <a:rPr lang="fr-FR" sz="1400" dirty="0" smtClean="0"/>
              <a:t>e </a:t>
            </a:r>
            <a:r>
              <a:rPr lang="fr-FR" sz="1400" b="1" dirty="0"/>
              <a:t>600 000 € </a:t>
            </a:r>
            <a:r>
              <a:rPr lang="fr-FR" sz="1400" b="1" dirty="0" smtClean="0"/>
              <a:t>à 1,5 million </a:t>
            </a:r>
            <a:r>
              <a:rPr lang="fr-FR" sz="1400" b="1" dirty="0"/>
              <a:t>€</a:t>
            </a:r>
          </a:p>
          <a:p>
            <a:pPr lvl="2">
              <a:buClr>
                <a:srgbClr val="006666"/>
              </a:buClr>
            </a:pPr>
            <a:r>
              <a:rPr lang="fr-FR" sz="1400" b="1" dirty="0" smtClean="0">
                <a:sym typeface="Wingdings" pitchFamily="2" charset="2"/>
              </a:rPr>
              <a:t>S</a:t>
            </a:r>
            <a:r>
              <a:rPr lang="fr-FR" sz="1400" b="1" dirty="0" smtClean="0"/>
              <a:t>tations </a:t>
            </a:r>
            <a:r>
              <a:rPr lang="fr-FR" sz="1400" b="1" dirty="0"/>
              <a:t>« sur </a:t>
            </a:r>
            <a:r>
              <a:rPr lang="fr-FR" sz="1400" b="1" dirty="0" smtClean="0"/>
              <a:t>mesure » </a:t>
            </a:r>
            <a:r>
              <a:rPr lang="fr-FR" sz="1400" dirty="0"/>
              <a:t>alimentant </a:t>
            </a:r>
            <a:r>
              <a:rPr lang="fr-FR" sz="1400" dirty="0" smtClean="0"/>
              <a:t>également </a:t>
            </a:r>
            <a:r>
              <a:rPr lang="fr-FR" sz="1400" dirty="0"/>
              <a:t>des </a:t>
            </a:r>
            <a:r>
              <a:rPr lang="fr-FR" sz="1400" u="sng" dirty="0"/>
              <a:t>véhicules lourds </a:t>
            </a:r>
            <a:r>
              <a:rPr lang="fr-FR" sz="1400" dirty="0"/>
              <a:t>– bus, BOM, etc. - selon la </a:t>
            </a:r>
            <a:r>
              <a:rPr lang="fr-FR" sz="1400" dirty="0" smtClean="0"/>
              <a:t>taille </a:t>
            </a:r>
            <a:r>
              <a:rPr lang="fr-FR" sz="1400" dirty="0"/>
              <a:t>de la flotte et les options (station publique avec </a:t>
            </a:r>
            <a:r>
              <a:rPr lang="fr-FR" sz="1400" dirty="0" smtClean="0"/>
              <a:t>paiement </a:t>
            </a:r>
            <a:r>
              <a:rPr lang="fr-FR" sz="1400" dirty="0"/>
              <a:t>CB ou non, remplissage rapide ou </a:t>
            </a:r>
            <a:r>
              <a:rPr lang="fr-FR" sz="1400" dirty="0" smtClean="0"/>
              <a:t>lent, etc</a:t>
            </a:r>
            <a:r>
              <a:rPr lang="fr-FR" sz="1400" dirty="0"/>
              <a:t>.)</a:t>
            </a:r>
          </a:p>
          <a:p>
            <a:endParaRPr lang="fr-FR" dirty="0" smtClean="0"/>
          </a:p>
          <a:p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6048164" y="4179825"/>
            <a:ext cx="3816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002060"/>
                </a:solidFill>
              </a:rPr>
              <a:t>Station du </a:t>
            </a:r>
            <a:r>
              <a:rPr lang="fr-FR" sz="1200" dirty="0" err="1" smtClean="0">
                <a:solidFill>
                  <a:srgbClr val="002060"/>
                </a:solidFill>
              </a:rPr>
              <a:t>Sydeme</a:t>
            </a:r>
            <a:r>
              <a:rPr lang="fr-FR" sz="1200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fr-FR" sz="1200" dirty="0" smtClean="0">
                <a:solidFill>
                  <a:srgbClr val="002060"/>
                </a:solidFill>
              </a:rPr>
              <a:t>Forbach</a:t>
            </a:r>
            <a:endParaRPr lang="en-US" sz="1200" dirty="0">
              <a:solidFill>
                <a:srgbClr val="002060"/>
              </a:solidFill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7020271" y="1412776"/>
            <a:ext cx="1872208" cy="2767051"/>
            <a:chOff x="3131840" y="-3449898"/>
            <a:chExt cx="5688632" cy="7629725"/>
          </a:xfrm>
        </p:grpSpPr>
        <p:pic>
          <p:nvPicPr>
            <p:cNvPr id="8" name="Picture 2" descr="http://www.autonewsinfo.com/wp-content/uploads/2012/10/BIO-METHANE-2-photo-pour-autonewsinfo-507x68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-3449898"/>
              <a:ext cx="5688632" cy="762972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3851920" y="1268760"/>
              <a:ext cx="2808312" cy="230425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583825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lèche droite 23"/>
          <p:cNvSpPr/>
          <p:nvPr/>
        </p:nvSpPr>
        <p:spPr bwMode="auto">
          <a:xfrm>
            <a:off x="4033050" y="2161788"/>
            <a:ext cx="1943968" cy="67414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22" name="Flèche droite 21"/>
          <p:cNvSpPr/>
          <p:nvPr/>
        </p:nvSpPr>
        <p:spPr bwMode="auto">
          <a:xfrm>
            <a:off x="4033050" y="3045060"/>
            <a:ext cx="1943968" cy="67414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067" y="747738"/>
            <a:ext cx="1774173" cy="1594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Espace réservé du texte 22"/>
          <p:cNvSpPr>
            <a:spLocks noGrp="1"/>
          </p:cNvSpPr>
          <p:nvPr>
            <p:ph type="body" sz="half" idx="1"/>
          </p:nvPr>
        </p:nvSpPr>
        <p:spPr>
          <a:xfrm>
            <a:off x="235363" y="3149371"/>
            <a:ext cx="3581318" cy="536409"/>
          </a:xfrm>
          <a:ln>
            <a:solidFill>
              <a:srgbClr val="74B23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400" b="1" dirty="0" smtClean="0"/>
              <a:t>Véhicules lourds : </a:t>
            </a:r>
            <a:r>
              <a:rPr lang="fr-FR" sz="1400" dirty="0" smtClean="0"/>
              <a:t>En vente en France </a:t>
            </a:r>
          </a:p>
          <a:p>
            <a:endParaRPr lang="fr-FR" sz="1600" dirty="0"/>
          </a:p>
        </p:txBody>
      </p:sp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Modèles de véhicules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017931" y="6604084"/>
            <a:ext cx="36738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000" dirty="0">
                <a:solidFill>
                  <a:srgbClr val="000000"/>
                </a:solidFill>
              </a:rPr>
              <a:t>Sources: </a:t>
            </a:r>
            <a:r>
              <a:rPr lang="fr-FR" sz="1000" dirty="0">
                <a:solidFill>
                  <a:srgbClr val="000000"/>
                </a:solidFill>
                <a:hlinkClick r:id="rId4"/>
              </a:rPr>
              <a:t>www.ngvaeurope.eu</a:t>
            </a:r>
            <a:r>
              <a:rPr lang="fr-FR" sz="1000" dirty="0">
                <a:solidFill>
                  <a:srgbClr val="000000"/>
                </a:solidFill>
              </a:rPr>
              <a:t>, </a:t>
            </a:r>
            <a:r>
              <a:rPr lang="fr-FR" sz="1000" dirty="0">
                <a:solidFill>
                  <a:srgbClr val="000000"/>
                </a:solidFill>
                <a:hlinkClick r:id="rId5"/>
              </a:rPr>
              <a:t>www.afgnv.info</a:t>
            </a:r>
            <a:r>
              <a:rPr lang="fr-FR" sz="1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7" name="Flèche droite 16"/>
          <p:cNvSpPr/>
          <p:nvPr/>
        </p:nvSpPr>
        <p:spPr bwMode="auto">
          <a:xfrm>
            <a:off x="4003344" y="1305082"/>
            <a:ext cx="1943968" cy="67414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101816" y="2344973"/>
            <a:ext cx="146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31 modèles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070141" y="1488267"/>
            <a:ext cx="1882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27 modèles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044729" y="3228244"/>
            <a:ext cx="1450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0000"/>
                </a:solidFill>
              </a:rPr>
              <a:t>42 modèles</a:t>
            </a:r>
            <a:endParaRPr lang="fr-FR" sz="1400" b="1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4346" y="2955730"/>
            <a:ext cx="19246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fr-FR" sz="1400" b="1" dirty="0">
                <a:solidFill>
                  <a:srgbClr val="00B0F0"/>
                </a:solidFill>
              </a:rPr>
              <a:t>26 </a:t>
            </a:r>
            <a:r>
              <a:rPr lang="fr-FR" sz="1400" b="1" dirty="0" smtClean="0">
                <a:solidFill>
                  <a:srgbClr val="00B0F0"/>
                </a:solidFill>
              </a:rPr>
              <a:t>bus</a:t>
            </a:r>
          </a:p>
          <a:p>
            <a:pPr lvl="1" algn="ctr"/>
            <a:r>
              <a:rPr lang="fr-FR" sz="1400" b="1" dirty="0" smtClean="0">
                <a:solidFill>
                  <a:srgbClr val="00B0F0"/>
                </a:solidFill>
              </a:rPr>
              <a:t>16 bennes à ordures ménagères</a:t>
            </a:r>
          </a:p>
          <a:p>
            <a:pPr lvl="1" algn="ctr"/>
            <a:r>
              <a:rPr lang="fr-FR" sz="1400" b="1" dirty="0" smtClean="0">
                <a:solidFill>
                  <a:srgbClr val="00B0F0"/>
                </a:solidFill>
              </a:rPr>
              <a:t>camions</a:t>
            </a:r>
            <a:endParaRPr lang="fr-FR" sz="1600" b="1" dirty="0">
              <a:solidFill>
                <a:srgbClr val="00B0F0"/>
              </a:solidFill>
            </a:endParaRPr>
          </a:p>
        </p:txBody>
      </p:sp>
      <p:sp>
        <p:nvSpPr>
          <p:cNvPr id="7" name="AutoShape 4" descr="data:image/jpeg;base64,/9j/4AAQSkZJRgABAQAAAQABAAD/2wCEAAkGBhQSEBUUERQVFBQWFBYWFBYXFxUVFRUXFRQVFBgXFRgYHScgFxokGRYUHy8gIygpLCwsFR4xNTAqNScrLCkBCQoKDgwOGQ8PGiolHSUqKS0sLDIpMi4sLSwpKSwtKSwsKiksLCwsLCwsLCwsLCkpNCwsLCwsLCwsLCwsLCwsKf/AABEIAMIBAwMBIgACEQEDEQH/xAAcAAEAAgMBAQEAAAAAAAAAAAAABQYDBAcBAgj/xABMEAABAwIDAwoBBgsGBAcAAAABAAIDBBESITEFBkEHEyIyUWFxgZGhwRQjQnKisSQzNENSYoKSssLRU2NzdOHwFRZEgwiEk6OztNL/xAAaAQEAAwEBAQAAAAAAAAAAAAAAAQIDBAUG/8QAMREAAgIBAgMFBgcBAQAAAAAAAAECAxEEMRIhQQUTUXGRIjNhgaHwFCMyQrHB4dEV/9oADAMBAAIRAxEAPwDuKIiAIiIAiIgCIiAIiIAiIgCIiAIiIAiIgCIiAIiIAiIgCIiAIiIAiIgCIiAIiIAiIgCIiAIiIAiIgCIiAIiIAiJdAEReIBdLrXqK5jOs4DzzUP8A8wtY6S13hzgW5nLoNBGeguCfNaRqnLZHLbq6av1yRYLrx0gGqqlRvNIerZvhr7qMqNoud1nE+a6oaGb35HmW9tVrlXFv6E1vRyiUVA1pqJDd18DGNL3Ow2va2Q1GZIXOdq/+IwF2GkpC6+jpX2J/YYD/ABLnvKZXmfaJYM+bayJo/WIxu+08jyWzulsIOmZG0XcT0nce+3YFyWRUZNI9eicp1xlJc2sltdy77QBF6OC3Z88D6l3wVi2P/wCIGlcQ2shmpXcTbnY/G4Ad9krm23iPlDgNGm3pkpii3VZNTsfjILm3IIDm6kaajRUNjuWxd6qWrF6WoilyvZrhiHizrDXiFKYl+Za3k/c04mNFxmHROwuBHEA6HwW1R71bWo+i2qe9o/N1ALvIPPSHkQEIe3I/SGJLrgUPLTWxPBliws6IcAOdZe78Tgbhzb3ZliPU78r5uXyvwVz2RPDYpXgZYwW4sJc5vSscsJzseHarOPgzOM3+5Y+/gdCReBeqpqEREAREQBERAEREAREQBF4l0B6i+S5alRtaNmrx4DMqVFvZGc7IQWZPBurwqq7Q5QYI7gOBPjc+jblRDt9KicXgjOE3s5xbG3I2Pa459gWndP8Ac0jB6pP9EXL5cvV4RfZJg3NxA8So+p3hiYOte3Zp6qiSsqZM5Jms7o2lx/fk+AWjtHZUTInySY5S1jnAyvc4XAys0WbqpxWvF/Qo3qZeEfq/6Rdpd7sQvGBY6G9/uUbUbakdq8+WX3KCpzgjawaNaG+gstep2zEzryMHcXC/pqvbhpq4LLSPlrb9RdJrib+/gS76lYnVCrNRvlAOqXP8Gm3q6yh6vlEA6rWj678/Rv8AVS76IdRX2fqJ7R9S9OnXwZLrl1XyiSHSS31GfF/wUBWbdqKiQBkkx7sbsznc5HsWEu0K1yimzur7Gt3lJI2qh4dVVEzyAXTSYbkD6ZBPw9VPbm7201LUGSZxIDXWDGlxuRYd3uufuhdc5G9+wlSmxtnxuExmEl2QvewAhrS4Do4jra/ALxZPLyfTxWEkbtVvE2SYuDXWc/jYHpHszXUN3T+DRWN7NztwzOvYuNQx4Wc6AzJ1rEOOfbmVPUO0bta4dFxHAkEeBUFjqxOa9LARYgEdhzHuqDTbwzN0kd4Os8e6labe9/0msd4EsPvdATc+78LvoYT2sOH209lC7Q5P45NMLvrNwu/eb/RSUG9UR6zXs8sQ9v6KRp9qxP6sjT3XsfQ2QFYpI9pUI/BqqZjB9B5E8I/ZdfAM+xd92ZUmSCJ7rXfGxxtpdzQTa/C65Vtf8nkPd/MF0jdOTFRQH+7A/dJb8EBLoiIAiIgC8uvVq7RrBFG55zsMhpc8BfvKJZ5FZSUVl7GzdMS5pFt7ac0rXSugpoQ4F0cYdJI9v6LpH2Av2tC0GUdVzz5JNpVIa57i2KIhrWtJOFt34tBbgumOlsl0PNn2pRGWMnWS5ap2vFn84w21sQbeios20yWBj3ukAz6ZxkntOWa0ZtrtGrgO64+5dMdA95vBxT7YlJ4ph6/4Xyo3mjb1bu9h7qKqd63nqgN9yqHW73Qx9Z4HiQP4iFBVPKRFe0d3nsaHO+4Ae60Velr3eTJz7Qv2TS9P9OiVO13v6zifNQe8FaeZcGgkuIbYAnIm507gqrNvNK4ZHDcA2AAOYvne5BUbUbRe7rOcfEk+2iizVVcLjBFqOy7u8VljXL5m2+N3HC36zmt9r39lNQ73iKJkbcPRYG3Ac69hmc8A1udSqlG43N1hNO48PVedldEe9iXWX39SxVe+zz9J3k4MH2Bf7Sh594Xk3AF+3DiP70mI+60zRniQvDRjifZWTn05FeGHXmfG0tsTOaDic9znYQHOcRoTpfuUaY6g6vYzwt/T4rcrGAGID+0v9lyzHAP0fMqvOT5sulGC9lENU0Bwuc6UvIGmdtQOJX1BQR4WkgkkX1sM/Bbu0pWmJ2Ejhpb9ILY2XsGeeNhghmlAaASyN7xe17XGV8wqNY5GieUakVKNWxt8Tb4qS2JDeqiDrfnDYafinf1X3sDd6pqnvjpYzI5li8F0bMNyW543DiDkL6LepNkS01eIpwGyMikLgHB1sUTXDMZHJw0WlS9tGN7/AC5eRVptf99izUj7R1HfA4etlhm1XrDaKb/CP3hZvc2Wxotd+CkfrqV2b+KZ9X4lQQl+aw/rLrW6fI2+po4JzUsY2SNrw0Ql7gHZ2Li8C/kpTwRJZKaJR2hZGTDx9V1On5DoR16qY/VZGz3zKlqbkboh1nVD/rSgfwNCniI4cHIIZewO9FuwWdqO/gfuXZYOTDZzf+nDvrvld97lSeUfZEVPPE2njZG0wuLw0WvZ9r95so3J2K/TU7Tk15bfVt8j3WXatz22ooR2NP8AG5VbZlNtLA3AyCNuFtiBECRYWJ1zsvdzds1LtrVUFTVRubHGwMp+iH4rMLpGWaMTOsDnrw4qpOToSIiEhERAFVd9qxzTGxt87nLus0e5VqVS3w/KIP8Af52Na1S4ZZRz6iCshwPZ4KBU7yv5wxxwVErw5zbNjsC5hIcA55be1je19FMwQxloM0lQ24BIZTnK40xZ38bKb2F16X/MbU9efkVm2X+Ii1/Fs/gC1lqrZdTCGg08NonNX01G6RzX1E7WYW4CYyXFxxYgW4MgOjbTUqrSArqdZSxSV0vOsY8iOnw4wXAXx4sr+C4bU7Zk0EjMib9DLusMWWh9VjiUubZ0ZhB4S+htMoozI9zmMc7nLYi0E5NYLZrzZdhAy5tfFbgOu5R8O2MJNyDd9zkRckN71eNw9qAUbBga60VdbEL2LX07sr6HpqOHG5fizyK7DEXua1jcTnENA1JJsAPVTsXJ/XO/Mhv1nxN9sV/ZTuytruOxqZ1gLGjOV+FXDe+avU9WSc76eClLPUrKXD0OM7e3YnpHRifBeS+HC4utYgG/RFusNLq0w8j0x69SwfUie/8AicFo8sNZZ1HmRd0rbjUZw6eqsT9wo3X5ypr5PrVLv5WhTjHUjizuiB3k5Mm01MZBUPc/HEwAsYxnzkrYySBc5Yr6rKzka/tKwZa4YifQmQfcm9249LTUrpomymVj4S0vmkfb5+MHIm2hPBdAkfieQMxiJ91X5l18EcH3r2AymrWQNkLmtew4nANcccd9BlxV43U29suiikhqTFzsdVUNBfEHyYGyEMu7AeAVM5T5D/xp2X06a2X9wxdK3Kooia0yRRucNp1gDnRtc7DzgIzIvbMqORPPBTOVbe+kroYWUkgPNueXdEsaMXN2tcD9ErZ5O+UGKgohC6Ged/OYwImhwILWAAZ69HsXnLw1rWUYY1rQXVF8IDdPk1tPH3U/yIRk7KFifymQ690aMlbcyD5Da0PrKw2Lbxg2Oo+edke8XWHe+QHb1TYjKnP/ANan/wBVsckLHN2pX3tmx3j+U3z91H7zSX27Wm2lO/2p4FpT+tGOo93LyKHIFnoYMQe217sKww5tB0yW9szrO+ofuWJuiyclfJ7SVxn+Uteebw4cLy3XW9l3ukpGRRsjjaGsY1rGNGjWtAAA8guVchAzq/8At+9/6LrSEhZAVjWQKUQz6XL+Vb8pj/yz/wD5CuoFcu5VT+Et/wAsfeRylFXsdFoB8zH/AIbP4AuV7FbffCXuhkPsB8V1WjHzbPqM/hCqWwdxpWban2g9zObdEY2MFy+5c0lzsrAWHaTnw4wSty+oiKCwREQBVTe+EmaIi3RaTn3SRlWtU7f+VzTCWuLb4wbfsFa0x458KOfU2KuvjfTBBbP2rIx0JDGHBU19uk7MvllcQcuF1Kw71yxxtbzTDha1oONwvYAXthVa2RU444nOuCZ6kuB6wLxK/PvzWL5e5xdZ1w172ZgascWkeyvXRKyTjHoZ3aqFMVKWcMjN6N46uKoa9stnPFnHCzMMd0dW5WxFUFpLZMRzzdfvJuF0PauzBUFpkJBbexbYa2vf0UTNuawizZXt8mH7wt/wVmDk/wDUpbKjI7FjIbnjvroC1o08SF5DvPPBFEyJ4DQ2VvUa63OluPMjsjZ4W71vVFO2GeSIuB6TG3NgTiibnbxPsq9UDot7i4W8yuaUMHfCziJ3Z2+NU2m5jnAImtbgbgjuAxzXt6WG5sRfM8FZdi8q9T8qi+VyN+Tl55w81HcNLCAfm2YjZ2E5XUHR7jTYA4PjOJrXC5eLAtBAOR7l9u3Oqj1hEbCwwuP8wC0/D2eDMXrKMtcSJPlT3opqoU3yWYSmN0pdZkrMOLmsP4xjb9U6X0UXByr141qCf2If/wALA/dCoH5sHwcw/Faz916gfmXfZPxVXRYuj9C61VT6r1Jip5RKmqY2OWUYHZSNwRjEWdMOJDbjMM07FrVXKLWteQ2rlsMVwLa+bVHU+w5muBML8r/QPwC1aukcCSYnj9g/0VHXJdDRWwez+psTbXkqJhNM9z5AWkvda5IYWtOXYApiDeushc/BM5nOSOldkw4nyZl+hBvlpkqzFKARdpaC4XuLfRdZS+To/wBaM/Ycfg7+NVUclnLGD73j3inrmtFQ8OwXwWYxli8tv1QL9Vqbr8otXRRCCne1rMRfZ0bHdJwF8znwUXWvDWk+FvG6i2U5Lmi4zA+5VwXysFm3f3kqKeeaSGTC99sTsLHXxEvOTgQOkAclm2HtaWpqJ553Y5H005c6zW3IaxoyaABkBoFDUtORiINtAbX71JbqQFskoJ/6SY+oafcEFbUp8aOfUNd0zVpoDzbfqhbFG2zj9Ur7pBaNn1QskYz77FYM6UdI5B4birP60Q9WvPwXWOYX5z3U3rqaISimLW4y0vxMDurcC19OsVYIeVnaDCXOMUgtbC6MNGfG7CDfz4oSdt5letjK47Fy01fGCn9ZB/MVtw8stQdaaHykeP5SgOs4FyzlT/Kv/Kj3less3KtOQMEMQPHN8g8ur8VEbc2sa17pZGYCIWR2Drg2c5xI7OtpnpqrR3KS2OvU8JwN+q37gssLbX8fgvtgyQanx+CqWPpERCQiIgCpfKY14hicxocRIRYuw5FtznY59FXRam0dnMmYWSNDmn1B7Wnge9aVT4JqRjfX3lbj4nHtlSEtBe3CRVuu24dbHS9oyNy8Klb47UndXNipJJA4DCWsLm3fjeTcGwOXHSw1XXJOT+eN0nNSROYZY5Gh+Nr+hhuC4XAJDbaHW+Wioe1aUx7aYJG4X/J35XDhfpaOGR6JK3g+ObSe7X8nLYu7qjKSzhPl8iR2TUmSCN7r4iwYstHAWcP3gV918IfE9jiQ1zCCRqARwyKjhsiGR8jhja/nHXex743EnpG+E2Jz4g6r6OzJm/i6p57pWMlHqMLvdewpS4cYz9/I+dcIceVLHXDX98yJ2js9j6iZxaC7Ewg8bczHb4qKo9ktIcc+i+UanhI5o97KaAkE0omwF1ojdmINILXN0dmD0Vq0rujI3++k8cyH2+0vDt94/M+po91HyRYdhNkEVpDcXHN6dQMaBewyzB1zUkofZe14cODnmYxq1zwC0gAWANsslLA+i96iScEfJ6qElbLK6+GD6ui09qVvNQSSfoRucPEDL3suWRb61jdJ3H6wa4faBWd+qjS0maaXQz1EXKLSwdek0WKs2hHCAZXhgLg0Em13G9gufbI5RZzKxk4Y5jnAOIbhcAcr5G2Wuiuu19kidgaXltjqLXIILXDPgQSEherE3XuWs0jolGNzwvFEJyhxgsgudJHd/wBEKt0LmteC4nCQWvGXVcLHzGvkFZ99mWFPxvKR9gqvOgFtP9+i8rVNq1vyPe0EU9Ol5/yaG0KDCXNcTdrrE9uevxWqYcJaQeHw496mNsBpgbIB0hZjhx6OHCfNpA/ZWCGAFjTY5tB9vBczeGdqWVzPNm0weTizaOk7Phn0fM2HmpHd0l00xda7qWf+XLwGnksU8IYwMAzPSf3XHRb5DM/W7ltbtU3z7mgZuppgO8ksA+9bVP20jnvS7uUjWh6gHYFlp6dxOQWGEcNFKUso0BXMdaNangLb3WYR5W7UdKL6hau0NqtiZfU8B2/6ISbbaYLPiDBcgn6rXOPo0FRNLTzyDpSvBP0Y2Ny7r2JJUjBunM/UVLvrPc0e1ldQk9kZythHdr1Npm0bC7YZ3fsBv8bgtqHa01rtpHuFuMsLb9wALs+5fVLuO7K8LP23Yz7lynqHd17QACxoGgaMh4AABarTWvoc0+0NNHeaLVuBykNrm4JRzcoANjbMHR2WRBzFxbMEEA63dh/35BcVm3OfG3HTSfPMe+SK4AaOcOJ8J7YnG+R0JuukbmVznRhklg8NDi0EHDiHSbcZGzri/FJ6ecFlkVdoUWyUYPmyyoiLnO4IiIAsbwVkXxKMkIZHVlCx46WXfeypO+O6LnQOdSuDpoyJImn6Tm6sv+s0ubrxXQAzVa01ML6WVllPkVeGuZ+aaaq2pDI+9NLZzy4tkhe0XNtHGxtkOKn6LeCR2U9M+PjcODhcd1wfvXbJ6TgRcKFr92YpOFj3LeOosj1Oaejps545/A5p8lfUzuNOA880y7S4MeSHy9Vr7Y7Ai4B4hRstFJA+QTxyQ3kxDnGloILGNPS6pzaRqrttLcI/QsVGFlZT9EPcWj6DwJGW7g+9vKyxsk5ycvE6Kq1XBQXQ1KWhhlgaZY43ixzc1p0cRqsR3SgGcLpYTqDFI4D0NwvuTbDwTihYGnURgsHebEnU3Jz1JWen21EbC+DucLD10Xr0zqmknjOPmfO6ivUVSk45xl/FY8iu710FRFSPvVOljJa1zXsbizeLdMZ6gKt7pbrfLJXBzsMcYBeRqcRsGt7Dk437Gq9b4WdQSkG4AYRbMZSMWhyZMHyeUjXnrHwDG2+8rOdUZahR6YN69TOGklNb58CJ3u3DFKwTQFxjxWe1xa5zb5NdcAXByytcG2qtOyNuwyQxYpGc5gaHNLgHXAscjqpbalNztPLGTk6N4tla5bkfIi6pW6OxYqikDpI2uONzbm4dkGnUEHirut1W4rW6MY3LUafNzeYvdfEkN8Wnm4Do35QLebHf6KFJ04LZ2/u1HTMZIwuHzzG4C4uZnfO2t8u3itO/l4X+K4NVnvPaR6+h4e6XC8rma+0XfNO0+jrf9Jq2Nnt6DXEdFrQfHTC3zI9LrT2i75p/kfcL6ppPmmC5tYEDPu98lzJnY1lG06W5Jvcm50469qlN1ZSatt/7GT2dGoXEpXdQ/hjf8KX74ltp3+bHzOfVr8ifky4y7OiebujY49paL+q2tmbvUuLpRjP9Z4/mWrQxPbGBK/nHi93huG+ZtlwysFuxL6B1QmuaPj3bZB4jN+puSbnUjXX5ppv2uefbFZRu1d04nywFnNRxRvxyxhjLy2sWDFqAHDMaFbsqxFZrTRxgotRcpZ42SgqGAWuPIFfDq9nf6KOWjV7cp4vxk0bT2Y2k/ujP2WjUI7szjTOx+ymycO0hwb6lYn7RcdLD/feoPZe8UFQX8255iiaXzzc27momhrnAuLrXJw2DRmTkqlWcpchvzMLWjgZCXm3g3CPf1WEtVRHrk7q+yr5/tx5nQ3zuOpPqrHuEPnZT+o33cf6Km7p1Dqihhlmtzj5ZgSAG9BjY7Cw7CXLpG6cIa19gBm37j/Vc2q1cZVcMVv8A9PR0PZ8q7+KTXs/2iwoiLyD6IIiIAvCF6iA+cKxyMzWZfLmoQ0a5jWCSlBW5gXyWq6fiZNY2Ix1AeC056K+Tm38QpstXhHAi471Vmq2KZX7qxv0FiqztHchwvYX8F1CalHBar4VIyjie0N23YXNIIDhZwFxf0UZsCrbRVboXjDHMGlh4B7btzv25+y7nU7OY/rNBVJ325M21UPzJDZW5xk5A9rSeAP3gK8LHCSkuhjbRG2Dg9mQG8O3WxwPcHfRcAP0i4EAdoNyPJQ/J2cVI9oJBEpOWubW+2Sqm19166J2GeCfLJpwuez9lzbtPkV8bO2BU4gQHRfrXLSPIG910y1XHPikuWNjjhoO7qcIy55znyL7vo21G25vhlhJPbYkXPqqwHXFwQR2g3Cm6WsnYWYnGQMex9n3zLDfNws7PjY8VNyV+z6g3qaR0LzrJH08+0lnNyepesdTb3kuKK6G+iolTXwSfPLOf1/4t/wBUr5oj80zw+JV9fydQ1LSKKtY4uBHNvLXOz7nCN7Rpwf5qGruTqupRgfDzobfpQnHfO+THBrzrwaVy8S6nbhkCFKbsn8LZ/hzD7LT8FFvGF2F12OGrXgsf+64AqS3dFqyLvEo/9px+C6KPeR8zl1XuZ+TL6Ix2emX3KyQbBjc3EHOA1GYOWXaFW7qb2TtQBnNvNhfI/Ar2dVGzhUq3zPmtDZUpONyWH49D4qNnEGwcDnxHf4rHNsp1hgeMV9CMjlplpmt+pmbiBa4WHG47u9Y59oMuLG5BJy7xZcEZ6qT5ZPWnHQQWXj+TnnKK8mkjtcAyjEP+3IbHtsQqFRbKklNoInyHsjY53rYWHiV2iSFrhZzWvF7gPa1wBF7EBwIBzOY7V9Pc4i2KzRoNfQaD0XVbopWz4mzgo7SjRX3cY53K9Q7rTU9C6kj+TtNSxjqyd73Pe04sTYYY4ycmAWJda7nOsbALJRblUEXWbJVPGpkcWR/+lDnbuc8+amg0F2EYnu4NF3u/db/RTNFupUyfQELe2Q5+TG3PkS1V/Daer9b+/Iv+M1mo5Vxx8v7ZGsms1jY2sjYwEMYxoYxgcbmwA49quO5XWn6WOz2tDs8wMdjbhcWK8otwom/jnvlPYPm2ejel6uVho6COJuGJjWN7GgAX7TbU9659Rqa5R4K1yOvR6K2FneWvn/hsoiLzz2QiIgCIiAIiIDyy8IX0iEYMeBfBYs1kshJrli+HRLYdGvm3arpmLizRlplrcwpR7cljZGo6lk3jmRclOo6q2NG/Vo8bKxSwLUdTngjRKllFNrd0Gnq2Vert03N4LpjoVifCoyWOO1OwyOC2aPb9ZTjDHM8s05t9pY7dmF97DwsumVGx2O1ChqzdQHqoCvf85xytwVtIx7e2O2HyhmxM9CFgGztlgienfzUjLkRu5yLrDAeg4ujdk4noFtrXzW1WbtEcFDz7HI4JBKElJdCti44OD6rBLxVLXDouafAgrZiKqT9k93svqOle3qucPBzh8V68e0F1R4M+x3+2RcyV8TbYhjiex+HEXscDq4Yb5ADPj7lVQRPOrnn9px+KyxUHcos18ZLCiKeyJReZS9CSG3A42aMP6z729Bn62W7TQB+Zfj7mnC30ab+pUdBswngpSk2ISuOzVWz6npVdn0VbRz5k7s2Qxi0YDR2NFr+NtVYKLaknHNQuz9mvb9I+ef3qwUZt1hfvGXsuZs7kktiVpqou1C2lrQSNOh+BWyqkhERAEREAREQBERAEREASyIgC8IXqIDG5i+WhZl4QhGDGWrE2MWWcgoApyV4eRrOgGq+H0bTpl93+i3S1fJjR8yYrBFyURHD0WB1OpuxXw6EHgoLEG+kB1F1oVOwWO4WVmdSea+fkyAotVup2BR0m7RHBdMFKhoQdQpBzJm7x7Fu027vcr/8A8Nb2J8hCZBVqXYQGoUlDQAaBS3yVe8wgNFsCyCNbYp1lZThCrZqsp1vQjLNehi+gECyeoiKCwREQBERAEREAREQBERAEREAREQBERAEREAXll6iA8sll6iA8svURAEREB5ZMK9RAeWXqIgCIiAIiIAiIgCIiAIiIAiIgCIiAIiIAiIgCIiAIiIAiIgCIiAIiIAiIgCIiAIiIAiIgCIiAI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430" y="2726692"/>
            <a:ext cx="1750096" cy="131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51401" y="805354"/>
            <a:ext cx="256192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fr-FR" sz="1600" b="1" dirty="0">
                <a:solidFill>
                  <a:srgbClr val="002060"/>
                </a:solidFill>
              </a:rPr>
              <a:t>Gammes disponibles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262" y="2181906"/>
            <a:ext cx="3576704" cy="738664"/>
          </a:xfrm>
          <a:prstGeom prst="rect">
            <a:avLst/>
          </a:prstGeom>
          <a:ln>
            <a:solidFill>
              <a:srgbClr val="74B230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6666"/>
              </a:buClr>
              <a:buSzPct val="100000"/>
            </a:pPr>
            <a:r>
              <a:rPr lang="fr-FR" sz="1400" b="1" kern="0" dirty="0">
                <a:solidFill>
                  <a:srgbClr val="00386B"/>
                </a:solidFill>
              </a:rPr>
              <a:t>Véhicules légers de </a:t>
            </a:r>
            <a:r>
              <a:rPr lang="fr-FR" sz="1400" b="1" kern="0" dirty="0" smtClean="0">
                <a:solidFill>
                  <a:srgbClr val="00386B"/>
                </a:solidFill>
              </a:rPr>
              <a:t>tourisme : </a:t>
            </a:r>
            <a:r>
              <a:rPr lang="fr-FR" sz="1400" kern="0" dirty="0" smtClean="0">
                <a:solidFill>
                  <a:srgbClr val="00386B"/>
                </a:solidFill>
              </a:rPr>
              <a:t>En </a:t>
            </a:r>
            <a:r>
              <a:rPr lang="fr-FR" sz="1400" kern="0" dirty="0">
                <a:solidFill>
                  <a:srgbClr val="00386B"/>
                </a:solidFill>
              </a:rPr>
              <a:t>vente en France et pays </a:t>
            </a:r>
            <a:r>
              <a:rPr lang="fr-FR" sz="1400" kern="0" dirty="0" smtClean="0">
                <a:solidFill>
                  <a:srgbClr val="00386B"/>
                </a:solidFill>
              </a:rPr>
              <a:t>voisins, dont </a:t>
            </a:r>
            <a:r>
              <a:rPr lang="fr-FR" sz="1400" kern="0" dirty="0">
                <a:solidFill>
                  <a:srgbClr val="00386B"/>
                </a:solidFill>
              </a:rPr>
              <a:t>17 en première monte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5139" y="1307103"/>
            <a:ext cx="3576704" cy="738664"/>
          </a:xfrm>
          <a:prstGeom prst="rect">
            <a:avLst/>
          </a:prstGeom>
          <a:ln>
            <a:solidFill>
              <a:srgbClr val="74B230"/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006666"/>
              </a:buClr>
              <a:buSzPct val="100000"/>
            </a:pPr>
            <a:r>
              <a:rPr lang="fr-FR" sz="1400" b="1" kern="0" dirty="0">
                <a:solidFill>
                  <a:srgbClr val="00386B"/>
                </a:solidFill>
              </a:rPr>
              <a:t>Véhicules utilitaires </a:t>
            </a:r>
            <a:r>
              <a:rPr lang="fr-FR" sz="1400" b="1" kern="0" dirty="0" smtClean="0">
                <a:solidFill>
                  <a:srgbClr val="00386B"/>
                </a:solidFill>
              </a:rPr>
              <a:t>légers :</a:t>
            </a:r>
            <a:r>
              <a:rPr lang="fr-FR" sz="1400" kern="0" dirty="0" smtClean="0">
                <a:solidFill>
                  <a:srgbClr val="00386B"/>
                </a:solidFill>
              </a:rPr>
              <a:t> En </a:t>
            </a:r>
            <a:r>
              <a:rPr lang="fr-FR" sz="1400" kern="0" dirty="0">
                <a:solidFill>
                  <a:srgbClr val="00386B"/>
                </a:solidFill>
              </a:rPr>
              <a:t>vente en France et en </a:t>
            </a:r>
            <a:r>
              <a:rPr lang="fr-FR" sz="1400" kern="0" dirty="0" smtClean="0">
                <a:solidFill>
                  <a:srgbClr val="00386B"/>
                </a:solidFill>
              </a:rPr>
              <a:t>Europe, </a:t>
            </a:r>
            <a:r>
              <a:rPr lang="fr-FR" sz="1400" kern="0" dirty="0">
                <a:solidFill>
                  <a:srgbClr val="00386B"/>
                </a:solidFill>
              </a:rPr>
              <a:t>dont 18 en première monte</a:t>
            </a:r>
          </a:p>
        </p:txBody>
      </p:sp>
      <p:pic>
        <p:nvPicPr>
          <p:cNvPr id="1031" name="Picture 7" descr="https://encrypted-tbn3.google.com/images?q=tbn:ANd9GcQu683eHHOO54u1yoeG5v4QcGf7BN1W7fxjGPnmP_kU9e6VHJ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484" y="1979231"/>
            <a:ext cx="1481110" cy="993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70141" y="4517984"/>
            <a:ext cx="4939463" cy="1463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006666"/>
              </a:buClr>
              <a:buSzPct val="100000"/>
              <a:buFont typeface="Wingdings" pitchFamily="2" charset="2"/>
              <a:buChar char="Ø"/>
            </a:pPr>
            <a:r>
              <a:rPr lang="fr-FR" sz="1600" b="1" kern="0" dirty="0">
                <a:solidFill>
                  <a:srgbClr val="00386B"/>
                </a:solidFill>
              </a:rPr>
              <a:t>Grand choix de véhicules GNV </a:t>
            </a:r>
            <a:r>
              <a:rPr lang="fr-FR" sz="1600" b="1" kern="0" dirty="0" smtClean="0">
                <a:solidFill>
                  <a:srgbClr val="00386B"/>
                </a:solidFill>
              </a:rPr>
              <a:t>et bicarburation</a:t>
            </a:r>
            <a:endParaRPr lang="fr-FR" sz="1600" b="1" kern="0" dirty="0">
              <a:solidFill>
                <a:srgbClr val="00386B"/>
              </a:solidFill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CC"/>
              </a:buClr>
              <a:buSzPct val="100000"/>
              <a:buFont typeface="Wingdings" pitchFamily="2" charset="2"/>
              <a:buChar char="l"/>
            </a:pPr>
            <a:r>
              <a:rPr lang="fr-FR" sz="1400" kern="0" dirty="0" smtClean="0">
                <a:solidFill>
                  <a:srgbClr val="00386B"/>
                </a:solidFill>
              </a:rPr>
              <a:t>Autonomie </a:t>
            </a:r>
            <a:r>
              <a:rPr lang="fr-FR" sz="1400" kern="0" dirty="0">
                <a:solidFill>
                  <a:srgbClr val="00386B"/>
                </a:solidFill>
              </a:rPr>
              <a:t>de </a:t>
            </a:r>
            <a:r>
              <a:rPr lang="fr-FR" sz="1400" kern="0" dirty="0" smtClean="0">
                <a:solidFill>
                  <a:srgbClr val="00386B"/>
                </a:solidFill>
              </a:rPr>
              <a:t>~500 </a:t>
            </a:r>
            <a:r>
              <a:rPr lang="fr-FR" sz="1400" kern="0" dirty="0">
                <a:solidFill>
                  <a:srgbClr val="00386B"/>
                </a:solidFill>
              </a:rPr>
              <a:t>km 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CCCC"/>
              </a:buClr>
              <a:buSzPct val="100000"/>
              <a:buFont typeface="Wingdings" pitchFamily="2" charset="2"/>
              <a:buChar char="l"/>
            </a:pPr>
            <a:r>
              <a:rPr lang="fr-FR" sz="1400" kern="0" dirty="0" smtClean="0">
                <a:solidFill>
                  <a:srgbClr val="00386B"/>
                </a:solidFill>
              </a:rPr>
              <a:t>Prix d’un VL : </a:t>
            </a:r>
            <a:r>
              <a:rPr lang="fr-FR" sz="1400" kern="0" dirty="0">
                <a:solidFill>
                  <a:srgbClr val="00386B"/>
                </a:solidFill>
              </a:rPr>
              <a:t>entre 10 000  </a:t>
            </a:r>
            <a:r>
              <a:rPr lang="fr-FR" sz="1400" kern="0" dirty="0" smtClean="0">
                <a:solidFill>
                  <a:srgbClr val="00386B"/>
                </a:solidFill>
              </a:rPr>
              <a:t>et </a:t>
            </a:r>
            <a:r>
              <a:rPr lang="fr-FR" sz="1400" kern="0" dirty="0">
                <a:solidFill>
                  <a:srgbClr val="00386B"/>
                </a:solidFill>
              </a:rPr>
              <a:t>15 000 </a:t>
            </a:r>
            <a:r>
              <a:rPr lang="fr-FR" sz="1400" kern="0" dirty="0" smtClean="0">
                <a:solidFill>
                  <a:srgbClr val="00386B"/>
                </a:solidFill>
              </a:rPr>
              <a:t>euros</a:t>
            </a:r>
            <a:endParaRPr lang="fr-FR" sz="1600" b="1" kern="0" dirty="0" smtClean="0">
              <a:solidFill>
                <a:srgbClr val="00386B"/>
              </a:solidFill>
            </a:endParaRPr>
          </a:p>
          <a:p>
            <a:pPr marL="285750" indent="-285750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006666"/>
              </a:buClr>
              <a:buSzPct val="100000"/>
              <a:buFont typeface="Wingdings" pitchFamily="2" charset="2"/>
              <a:buChar char="Ø"/>
            </a:pPr>
            <a:r>
              <a:rPr lang="fr-FR" sz="1600" b="1" kern="0" dirty="0" smtClean="0">
                <a:solidFill>
                  <a:srgbClr val="00386B"/>
                </a:solidFill>
              </a:rPr>
              <a:t>Hybridation possible… (à développer)</a:t>
            </a:r>
            <a:endParaRPr lang="fr-FR" sz="1600" b="1" kern="0" dirty="0">
              <a:solidFill>
                <a:srgbClr val="00386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31640" y="5749806"/>
            <a:ext cx="356869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002060"/>
                </a:solidFill>
              </a:rPr>
              <a:t>Opel </a:t>
            </a:r>
            <a:r>
              <a:rPr lang="en-US" sz="1050" dirty="0" err="1">
                <a:solidFill>
                  <a:srgbClr val="002060"/>
                </a:solidFill>
              </a:rPr>
              <a:t>Zafira</a:t>
            </a:r>
            <a:r>
              <a:rPr lang="en-US" sz="1050" dirty="0">
                <a:solidFill>
                  <a:srgbClr val="002060"/>
                </a:solidFill>
              </a:rPr>
              <a:t> </a:t>
            </a:r>
            <a:endParaRPr lang="en-US" sz="1050" dirty="0" smtClean="0">
              <a:solidFill>
                <a:srgbClr val="002060"/>
              </a:solidFill>
            </a:endParaRPr>
          </a:p>
          <a:p>
            <a:pPr algn="ctr"/>
            <a:r>
              <a:rPr lang="en-US" sz="1050" dirty="0" smtClean="0">
                <a:solidFill>
                  <a:srgbClr val="002060"/>
                </a:solidFill>
              </a:rPr>
              <a:t>1.6 </a:t>
            </a:r>
            <a:r>
              <a:rPr lang="en-US" sz="1050" dirty="0" err="1">
                <a:solidFill>
                  <a:srgbClr val="002060"/>
                </a:solidFill>
              </a:rPr>
              <a:t>ecoFLEX</a:t>
            </a:r>
            <a:r>
              <a:rPr lang="en-US" sz="1050" dirty="0">
                <a:solidFill>
                  <a:srgbClr val="002060"/>
                </a:solidFill>
              </a:rPr>
              <a:t> Turbo CNG</a:t>
            </a:r>
            <a:endParaRPr lang="en-US" sz="7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29500" b="73667" l="53516" r="8779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2035" y="3628195"/>
            <a:ext cx="3847769" cy="297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385049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 décollage de la filière biogaz en France</a:t>
            </a:r>
          </a:p>
          <a:p>
            <a:pPr lvl="1"/>
            <a:r>
              <a:rPr lang="fr-FR" dirty="0" smtClean="0"/>
              <a:t>…le renouveau du GNV !</a:t>
            </a:r>
          </a:p>
          <a:p>
            <a:pPr lvl="1"/>
            <a:r>
              <a:rPr lang="fr-FR" dirty="0" smtClean="0"/>
              <a:t>…et du biométhane qui allie les atouts des deux !</a:t>
            </a:r>
          </a:p>
          <a:p>
            <a:r>
              <a:rPr lang="fr-FR" b="1" dirty="0" smtClean="0"/>
              <a:t>Un besoin de communication fort</a:t>
            </a:r>
          </a:p>
          <a:p>
            <a:pPr lvl="1"/>
            <a:r>
              <a:rPr lang="fr-FR" dirty="0" smtClean="0"/>
              <a:t>Le biogaz </a:t>
            </a:r>
            <a:r>
              <a:rPr lang="fr-FR" dirty="0"/>
              <a:t>est produit, les porteurs de projets se demandent s’il y aura assez de demande … et les utilisateurs se demandent s’il y aura assez d’offre</a:t>
            </a:r>
            <a:r>
              <a:rPr lang="fr-FR" dirty="0" smtClean="0"/>
              <a:t>…</a:t>
            </a:r>
          </a:p>
          <a:p>
            <a:pPr lvl="1"/>
            <a:r>
              <a:rPr lang="fr-FR" dirty="0" smtClean="0"/>
              <a:t>Ça marche, les autres le font alors lançons nous </a:t>
            </a:r>
            <a:r>
              <a:rPr lang="fr-FR" dirty="0"/>
              <a:t>!</a:t>
            </a:r>
            <a:endParaRPr lang="fr-FR" dirty="0" smtClean="0"/>
          </a:p>
          <a:p>
            <a:r>
              <a:rPr lang="fr-FR" b="1" dirty="0" smtClean="0"/>
              <a:t>Tout est en place pour le développement du GNV !</a:t>
            </a:r>
            <a:endParaRPr lang="fr-FR" dirty="0" smtClean="0"/>
          </a:p>
          <a:p>
            <a:pPr lvl="1">
              <a:buClr>
                <a:srgbClr val="99CCCC"/>
              </a:buClr>
            </a:pPr>
            <a:r>
              <a:rPr lang="fr-FR" dirty="0"/>
              <a:t>V</a:t>
            </a:r>
            <a:r>
              <a:rPr lang="fr-FR" dirty="0" smtClean="0"/>
              <a:t>éhicules GNV performants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Cadre réglementaire du biométhane en place</a:t>
            </a:r>
          </a:p>
          <a:p>
            <a:pPr lvl="1">
              <a:buClr>
                <a:srgbClr val="99CCCC"/>
              </a:buClr>
            </a:pPr>
            <a:r>
              <a:rPr lang="fr-FR" dirty="0" smtClean="0"/>
              <a:t>Essais concluants et développement européen</a:t>
            </a:r>
          </a:p>
          <a:p>
            <a:pPr marL="457200" lvl="1" indent="0">
              <a:buClr>
                <a:srgbClr val="99CCCC"/>
              </a:buClr>
              <a:buNone/>
            </a:pPr>
            <a:endParaRPr lang="fr-FR" dirty="0" smtClean="0"/>
          </a:p>
          <a:p>
            <a:pPr lvl="1"/>
            <a:r>
              <a:rPr lang="fr-FR" dirty="0" smtClean="0"/>
              <a:t>Commencer par les stations</a:t>
            </a:r>
          </a:p>
          <a:p>
            <a:pPr algn="ctr">
              <a:buNone/>
            </a:pPr>
            <a:r>
              <a:rPr lang="fr-FR" dirty="0" smtClean="0"/>
              <a:t>	 		Roulez jeunesse !</a:t>
            </a:r>
            <a:endParaRPr lang="fr-FR" dirty="0"/>
          </a:p>
        </p:txBody>
      </p:sp>
      <p:pic>
        <p:nvPicPr>
          <p:cNvPr id="4" name="Picture 5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4166" y="5445224"/>
            <a:ext cx="14922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71450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bioGNV:</a:t>
            </a:r>
            <a:br>
              <a:rPr lang="fr-FR" dirty="0" smtClean="0"/>
            </a:br>
            <a:r>
              <a:rPr lang="fr-FR" dirty="0" smtClean="0"/>
              <a:t>un carburant renouvelable issu de nos déchets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0244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 du bioGNV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 smtClean="0"/>
              <a:t>Gaz carburant d’origine renouvelable composé majoritairement de méthane</a:t>
            </a:r>
          </a:p>
          <a:p>
            <a:pPr lvl="1"/>
            <a:endParaRPr lang="fr-FR" dirty="0" smtClean="0"/>
          </a:p>
          <a:p>
            <a:pPr lvl="0"/>
            <a:r>
              <a:rPr lang="fr-FR" b="1" dirty="0" smtClean="0"/>
              <a:t>Etapes de fabrication :</a:t>
            </a:r>
          </a:p>
          <a:p>
            <a:pPr lvl="1"/>
            <a:r>
              <a:rPr lang="fr-FR" dirty="0" smtClean="0"/>
              <a:t>Méthanisation de biodéchets (fermentation sans oxygène)</a:t>
            </a:r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Obtention de biogaz</a:t>
            </a:r>
          </a:p>
          <a:p>
            <a:pPr lvl="1"/>
            <a:r>
              <a:rPr lang="fr-FR" dirty="0" smtClean="0"/>
              <a:t>Epuration, compression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Obtention de bioGNV</a:t>
            </a:r>
          </a:p>
          <a:p>
            <a:pPr lvl="1"/>
            <a:endParaRPr lang="fr-FR" dirty="0" smtClean="0"/>
          </a:p>
          <a:p>
            <a:r>
              <a:rPr lang="fr-FR" b="1" dirty="0" smtClean="0"/>
              <a:t>Voies de production du biogaz :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Contrôlée en méthaniseur à partir de :</a:t>
            </a:r>
            <a:endParaRPr lang="fr-FR" dirty="0" smtClean="0"/>
          </a:p>
          <a:p>
            <a:pPr lvl="2"/>
            <a:r>
              <a:rPr lang="fr-FR" dirty="0" smtClean="0"/>
              <a:t>Déchets industriels fermentescibles humides (IAA, papeteries)</a:t>
            </a:r>
          </a:p>
          <a:p>
            <a:pPr lvl="2"/>
            <a:r>
              <a:rPr lang="fr-FR" dirty="0" smtClean="0"/>
              <a:t>Déchets et effluents agricoles </a:t>
            </a:r>
          </a:p>
          <a:p>
            <a:pPr lvl="2"/>
            <a:r>
              <a:rPr lang="fr-FR" dirty="0" smtClean="0"/>
              <a:t>Fraction fermentescible des ordures ménagères</a:t>
            </a:r>
          </a:p>
          <a:p>
            <a:pPr lvl="2"/>
            <a:r>
              <a:rPr lang="fr-FR" dirty="0" smtClean="0"/>
              <a:t>Boues de stations d’épuration urbaines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Captage en ISDND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3010" name="Picture 2" descr="http://www.cnes.fr/automne_modules_files/standard/public/p8146_d83eef88bfeb7b55787894fa8ed6904aMethane-3D-bal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774" y="2420888"/>
            <a:ext cx="1512168" cy="15246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4"/>
          <p:cNvGrpSpPr/>
          <p:nvPr/>
        </p:nvGrpSpPr>
        <p:grpSpPr>
          <a:xfrm>
            <a:off x="475092" y="5661248"/>
            <a:ext cx="8202202" cy="646331"/>
            <a:chOff x="323528" y="5123882"/>
            <a:chExt cx="8202202" cy="646331"/>
          </a:xfrm>
        </p:grpSpPr>
        <p:sp>
          <p:nvSpPr>
            <p:cNvPr id="4" name="ZoneTexte 3"/>
            <p:cNvSpPr txBox="1"/>
            <p:nvPr/>
          </p:nvSpPr>
          <p:spPr>
            <a:xfrm>
              <a:off x="323528" y="5262382"/>
              <a:ext cx="2160240" cy="369332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Méthanisation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4801614" y="5262382"/>
              <a:ext cx="1436805" cy="369332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Epuration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6804248" y="5123882"/>
              <a:ext cx="1721482" cy="646331"/>
            </a:xfrm>
            <a:prstGeom prst="rect">
              <a:avLst/>
            </a:prstGeom>
            <a:solidFill>
              <a:srgbClr val="7CBF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Carburant</a:t>
              </a:r>
            </a:p>
            <a:p>
              <a:pPr algn="ctr"/>
              <a:r>
                <a:rPr lang="fr-FR" b="1" dirty="0">
                  <a:solidFill>
                    <a:srgbClr val="FFFFFF"/>
                  </a:solidFill>
                </a:rPr>
                <a:t>b</a:t>
              </a:r>
              <a:r>
                <a:rPr lang="fr-FR" b="1" dirty="0" smtClean="0">
                  <a:solidFill>
                    <a:srgbClr val="FFFFFF"/>
                  </a:solidFill>
                </a:rPr>
                <a:t>ioGNV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062349" y="5267981"/>
              <a:ext cx="1150450" cy="369332"/>
            </a:xfrm>
            <a:prstGeom prst="rect">
              <a:avLst/>
            </a:prstGeom>
            <a:solidFill>
              <a:srgbClr val="7CBF3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FFFF"/>
                  </a:solidFill>
                </a:rPr>
                <a:t>Biogaz</a:t>
              </a:r>
              <a:endParaRPr lang="fr-FR" b="1" dirty="0">
                <a:solidFill>
                  <a:srgbClr val="FFFFFF"/>
                </a:solidFill>
              </a:endParaRPr>
            </a:p>
          </p:txBody>
        </p:sp>
        <p:cxnSp>
          <p:nvCxnSpPr>
            <p:cNvPr id="7" name="Connecteur droit avec flèche 6"/>
            <p:cNvCxnSpPr>
              <a:stCxn id="4" idx="3"/>
              <a:endCxn id="11" idx="1"/>
            </p:cNvCxnSpPr>
            <p:nvPr/>
          </p:nvCxnSpPr>
          <p:spPr bwMode="auto">
            <a:xfrm>
              <a:off x="2483768" y="5447048"/>
              <a:ext cx="578581" cy="559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206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4" name="Connecteur droit avec flèche 13"/>
            <p:cNvCxnSpPr/>
            <p:nvPr/>
          </p:nvCxnSpPr>
          <p:spPr bwMode="auto">
            <a:xfrm>
              <a:off x="4212799" y="5463763"/>
              <a:ext cx="57522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206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5" name="Connecteur droit avec flèche 14"/>
            <p:cNvCxnSpPr/>
            <p:nvPr/>
          </p:nvCxnSpPr>
          <p:spPr bwMode="auto">
            <a:xfrm>
              <a:off x="6224828" y="5447048"/>
              <a:ext cx="57522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206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2444919571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 bwMode="auto">
          <a:xfrm>
            <a:off x="0" y="5618559"/>
            <a:ext cx="9144000" cy="12117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490" y="1588285"/>
            <a:ext cx="219075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266" y="2362057"/>
            <a:ext cx="870585" cy="511175"/>
          </a:xfrm>
          <a:prstGeom prst="rect">
            <a:avLst/>
          </a:prstGeom>
        </p:spPr>
      </p:pic>
      <p:pic>
        <p:nvPicPr>
          <p:cNvPr id="8" name="Image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3412" y="3619926"/>
            <a:ext cx="1184274" cy="632460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0981" y="5213765"/>
            <a:ext cx="1219756" cy="960754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939549" y="4977779"/>
            <a:ext cx="1428065" cy="828571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57307" y="3280430"/>
            <a:ext cx="797093" cy="655726"/>
          </a:xfrm>
          <a:prstGeom prst="rect">
            <a:avLst/>
          </a:prstGeom>
          <a:ln>
            <a:noFill/>
          </a:ln>
        </p:spPr>
      </p:pic>
      <p:pic>
        <p:nvPicPr>
          <p:cNvPr id="15" name="Image 14"/>
          <p:cNvPicPr/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2024316" y="1731846"/>
            <a:ext cx="891507" cy="648072"/>
          </a:xfrm>
          <a:prstGeom prst="rect">
            <a:avLst/>
          </a:prstGeom>
        </p:spPr>
      </p:pic>
      <p:pic>
        <p:nvPicPr>
          <p:cNvPr id="36" name="Image 3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110220" y="1108995"/>
            <a:ext cx="901571" cy="663696"/>
          </a:xfrm>
          <a:prstGeom prst="rect">
            <a:avLst/>
          </a:prstGeom>
        </p:spPr>
      </p:pic>
      <p:pic>
        <p:nvPicPr>
          <p:cNvPr id="37" name="Image 3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172476" y="2431730"/>
            <a:ext cx="763353" cy="728908"/>
          </a:xfrm>
          <a:prstGeom prst="rect">
            <a:avLst/>
          </a:prstGeom>
        </p:spPr>
      </p:pic>
      <p:pic>
        <p:nvPicPr>
          <p:cNvPr id="39" name="Image 3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327966" y="2860185"/>
            <a:ext cx="929005" cy="685165"/>
          </a:xfrm>
          <a:prstGeom prst="rect">
            <a:avLst/>
          </a:prstGeom>
        </p:spPr>
      </p:pic>
      <p:pic>
        <p:nvPicPr>
          <p:cNvPr id="40" name="Image 3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084942" y="4179690"/>
            <a:ext cx="1156248" cy="908577"/>
          </a:xfrm>
          <a:prstGeom prst="rect">
            <a:avLst/>
          </a:prstGeom>
        </p:spPr>
      </p:pic>
      <p:pic>
        <p:nvPicPr>
          <p:cNvPr id="41" name="Image 4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041805" y="3729760"/>
            <a:ext cx="937982" cy="674069"/>
          </a:xfrm>
          <a:prstGeom prst="rect">
            <a:avLst/>
          </a:prstGeom>
        </p:spPr>
      </p:pic>
      <p:pic>
        <p:nvPicPr>
          <p:cNvPr id="43" name="Image 4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267220" y="1135629"/>
            <a:ext cx="791845" cy="731473"/>
          </a:xfrm>
          <a:prstGeom prst="rect">
            <a:avLst/>
          </a:prstGeom>
        </p:spPr>
      </p:pic>
      <p:sp>
        <p:nvSpPr>
          <p:cNvPr id="47" name="Zone de texte 7"/>
          <p:cNvSpPr txBox="1"/>
          <p:nvPr/>
        </p:nvSpPr>
        <p:spPr>
          <a:xfrm>
            <a:off x="131514" y="1924673"/>
            <a:ext cx="1468528" cy="623248"/>
          </a:xfrm>
          <a:prstGeom prst="rect">
            <a:avLst/>
          </a:prstGeom>
          <a:noFill/>
          <a:ln w="25400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Déchets d’agriculture, Ensilage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49" name="Zone de texte 7"/>
          <p:cNvSpPr txBox="1"/>
          <p:nvPr/>
        </p:nvSpPr>
        <p:spPr>
          <a:xfrm>
            <a:off x="116687" y="2803314"/>
            <a:ext cx="1728469" cy="623248"/>
          </a:xfrm>
          <a:prstGeom prst="rect">
            <a:avLst/>
          </a:prstGeom>
          <a:noFill/>
          <a:ln w="25400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Déchets </a:t>
            </a:r>
            <a:r>
              <a:rPr lang="fr-FR" sz="1000" b="1" i="1" dirty="0" smtClean="0">
                <a:solidFill>
                  <a:srgbClr val="002060"/>
                </a:solidFill>
                <a:ea typeface="Calibri"/>
              </a:rPr>
              <a:t>de </a:t>
            </a:r>
            <a:r>
              <a:rPr lang="fr-FR" sz="1000" b="1" i="1" dirty="0">
                <a:solidFill>
                  <a:srgbClr val="002060"/>
                </a:solidFill>
                <a:ea typeface="Calibri"/>
              </a:rPr>
              <a:t>la restauration et des collectivités 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50" name="Zone de texte 7"/>
          <p:cNvSpPr txBox="1"/>
          <p:nvPr/>
        </p:nvSpPr>
        <p:spPr>
          <a:xfrm>
            <a:off x="54398" y="4227005"/>
            <a:ext cx="1963739" cy="800219"/>
          </a:xfrm>
          <a:prstGeom prst="rect">
            <a:avLst/>
          </a:prstGeom>
          <a:noFill/>
          <a:ln w="28575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Fumier, </a:t>
            </a:r>
            <a:r>
              <a:rPr lang="fr-FR" sz="1000" b="1" i="1" dirty="0" smtClean="0">
                <a:solidFill>
                  <a:srgbClr val="002060"/>
                </a:solidFill>
                <a:ea typeface="Calibri"/>
              </a:rPr>
              <a:t>l</a:t>
            </a:r>
            <a:r>
              <a:rPr lang="fr-FR" sz="1000" b="1" i="1" dirty="0" smtClean="0">
                <a:solidFill>
                  <a:srgbClr val="002060"/>
                </a:solidFill>
                <a:ea typeface="Times New Roman"/>
              </a:rPr>
              <a:t>isiers, déchets d’abattoirs, effluents d’industries agro-alimentaires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52" name="Zone de texte 7"/>
          <p:cNvSpPr txBox="1"/>
          <p:nvPr/>
        </p:nvSpPr>
        <p:spPr>
          <a:xfrm>
            <a:off x="116714" y="6122906"/>
            <a:ext cx="1328345" cy="445443"/>
          </a:xfrm>
          <a:prstGeom prst="rect">
            <a:avLst/>
          </a:prstGeom>
          <a:noFill/>
          <a:ln w="25400">
            <a:noFill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02060"/>
                </a:solidFill>
                <a:ea typeface="Calibri"/>
              </a:rPr>
              <a:t>Boues d’épuration</a:t>
            </a:r>
            <a:endParaRPr lang="fr-FR" sz="1050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53" name="Zone de texte 12"/>
          <p:cNvSpPr txBox="1"/>
          <p:nvPr/>
        </p:nvSpPr>
        <p:spPr>
          <a:xfrm>
            <a:off x="1948420" y="3988680"/>
            <a:ext cx="1182642" cy="80021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Stockage puis h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ygiénisation </a:t>
            </a:r>
            <a:r>
              <a:rPr lang="fr-FR" sz="1000" b="1" i="1" dirty="0">
                <a:solidFill>
                  <a:prstClr val="black"/>
                </a:solidFill>
                <a:ea typeface="Calibri"/>
              </a:rPr>
              <a:t>en cuve fermée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54" name="Zone de texte 10"/>
          <p:cNvSpPr txBox="1"/>
          <p:nvPr/>
        </p:nvSpPr>
        <p:spPr>
          <a:xfrm>
            <a:off x="1845157" y="2308060"/>
            <a:ext cx="1285905" cy="80021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Halle </a:t>
            </a:r>
            <a:r>
              <a:rPr lang="fr-FR" sz="1000" b="1" i="1" dirty="0">
                <a:solidFill>
                  <a:prstClr val="black"/>
                </a:solidFill>
                <a:ea typeface="Calibri"/>
              </a:rPr>
              <a:t>de stockage 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fermée </a:t>
            </a:r>
            <a:r>
              <a:rPr lang="fr-FR" sz="1000" b="1" i="1" dirty="0">
                <a:solidFill>
                  <a:prstClr val="black"/>
                </a:solidFill>
                <a:ea typeface="Calibri"/>
              </a:rPr>
              <a:t>et 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ventilée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55" name="Zone de texte 13"/>
          <p:cNvSpPr txBox="1"/>
          <p:nvPr/>
        </p:nvSpPr>
        <p:spPr>
          <a:xfrm>
            <a:off x="1894253" y="5768130"/>
            <a:ext cx="1214675" cy="80021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Bassin de décantation fermé et ventilé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pic>
        <p:nvPicPr>
          <p:cNvPr id="69" name="Image 6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637189" y="5618559"/>
            <a:ext cx="1021668" cy="773920"/>
          </a:xfrm>
          <a:prstGeom prst="rect">
            <a:avLst/>
          </a:prstGeom>
        </p:spPr>
      </p:pic>
      <p:pic>
        <p:nvPicPr>
          <p:cNvPr id="70" name="Image 6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820795" y="5618559"/>
            <a:ext cx="988695" cy="631848"/>
          </a:xfrm>
          <a:prstGeom prst="rect">
            <a:avLst/>
          </a:prstGeom>
        </p:spPr>
      </p:pic>
      <p:sp>
        <p:nvSpPr>
          <p:cNvPr id="74" name="Zone de texte 18"/>
          <p:cNvSpPr txBox="1"/>
          <p:nvPr/>
        </p:nvSpPr>
        <p:spPr>
          <a:xfrm>
            <a:off x="7678571" y="6136702"/>
            <a:ext cx="1301217" cy="26930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srgbClr val="0D0D0D"/>
                </a:solidFill>
                <a:ea typeface="Calibri"/>
                <a:cs typeface="Times New Roman"/>
              </a:rPr>
              <a:t>Véhicule GNV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5" name="Zone de texte 23"/>
          <p:cNvSpPr txBox="1"/>
          <p:nvPr/>
        </p:nvSpPr>
        <p:spPr>
          <a:xfrm>
            <a:off x="7898824" y="4403827"/>
            <a:ext cx="1067254" cy="44627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Réseau </a:t>
            </a:r>
            <a:r>
              <a:rPr lang="fr-FR" sz="1000" b="1" i="1" dirty="0" smtClean="0">
                <a:solidFill>
                  <a:prstClr val="black"/>
                </a:solidFill>
                <a:ea typeface="Calibri"/>
                <a:cs typeface="Times New Roman"/>
              </a:rPr>
              <a:t>de </a:t>
            </a: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gaz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6" name="Zone de texte 24"/>
          <p:cNvSpPr txBox="1"/>
          <p:nvPr/>
        </p:nvSpPr>
        <p:spPr>
          <a:xfrm>
            <a:off x="7452320" y="3063961"/>
            <a:ext cx="1624027" cy="44627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 smtClean="0">
                <a:solidFill>
                  <a:prstClr val="black"/>
                </a:solidFill>
                <a:ea typeface="Calibri"/>
                <a:cs typeface="Times New Roman"/>
              </a:rPr>
              <a:t>Habitations et bâtiments publics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7" name="Zone de texte 1"/>
          <p:cNvSpPr txBox="1"/>
          <p:nvPr/>
        </p:nvSpPr>
        <p:spPr>
          <a:xfrm>
            <a:off x="7361543" y="1601416"/>
            <a:ext cx="1747037" cy="44544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Bâtiments agricoles et industriels</a:t>
            </a:r>
            <a:endParaRPr lang="fr-FR" sz="105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79" name="Zone de texte 26"/>
          <p:cNvSpPr txBox="1"/>
          <p:nvPr/>
        </p:nvSpPr>
        <p:spPr>
          <a:xfrm>
            <a:off x="6084168" y="2276872"/>
            <a:ext cx="1224136" cy="28700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100" b="1" u="sng" dirty="0">
                <a:solidFill>
                  <a:srgbClr val="0070C0"/>
                </a:solidFill>
                <a:ea typeface="Calibri"/>
                <a:cs typeface="Times New Roman"/>
              </a:rPr>
              <a:t>Electricité</a:t>
            </a:r>
            <a:endParaRPr lang="fr-FR" sz="1050" u="sng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0" name="Zone de texte 17"/>
          <p:cNvSpPr txBox="1"/>
          <p:nvPr/>
        </p:nvSpPr>
        <p:spPr>
          <a:xfrm>
            <a:off x="6012160" y="1844823"/>
            <a:ext cx="1681922" cy="269304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Réseau électrique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1" name="Zone de texte 22"/>
          <p:cNvSpPr txBox="1"/>
          <p:nvPr/>
        </p:nvSpPr>
        <p:spPr>
          <a:xfrm>
            <a:off x="6228197" y="5155977"/>
            <a:ext cx="1221665" cy="27815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dirty="0">
                <a:solidFill>
                  <a:prstClr val="black"/>
                </a:solidFill>
                <a:ea typeface="Calibri"/>
                <a:cs typeface="Times New Roman"/>
              </a:rPr>
              <a:t>Epuration</a:t>
            </a:r>
            <a:endParaRPr lang="fr-FR" sz="1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2" name="Zone de texte 25"/>
          <p:cNvSpPr txBox="1"/>
          <p:nvPr/>
        </p:nvSpPr>
        <p:spPr>
          <a:xfrm>
            <a:off x="6283496" y="3545631"/>
            <a:ext cx="1240856" cy="390525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  <a:cs typeface="Times New Roman"/>
              </a:rPr>
              <a:t>Cogénération</a:t>
            </a:r>
            <a:endParaRPr lang="fr-FR" sz="1000" i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8" name="Zone de texte 4"/>
          <p:cNvSpPr txBox="1"/>
          <p:nvPr/>
        </p:nvSpPr>
        <p:spPr>
          <a:xfrm>
            <a:off x="6059166" y="3789040"/>
            <a:ext cx="844734" cy="30469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dirty="0">
                <a:solidFill>
                  <a:srgbClr val="7030A0"/>
                </a:solidFill>
                <a:ea typeface="Calibri"/>
              </a:rPr>
              <a:t>Biogaz </a:t>
            </a:r>
            <a:endParaRPr lang="fr-FR" sz="1200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94" name="Zone de texte 34"/>
          <p:cNvSpPr txBox="1"/>
          <p:nvPr/>
        </p:nvSpPr>
        <p:spPr>
          <a:xfrm>
            <a:off x="7475370" y="2272182"/>
            <a:ext cx="993722" cy="4816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100" b="1" u="sng" dirty="0">
                <a:solidFill>
                  <a:srgbClr val="FF0000"/>
                </a:solidFill>
                <a:ea typeface="Calibri"/>
                <a:cs typeface="Times New Roman"/>
              </a:rPr>
              <a:t>Réseau </a:t>
            </a:r>
            <a:r>
              <a:rPr lang="fr-FR" sz="1100" b="1" u="sng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fr-FR" sz="1100" b="1" u="sng" dirty="0">
                <a:solidFill>
                  <a:srgbClr val="FF0000"/>
                </a:solidFill>
                <a:ea typeface="Calibri"/>
                <a:cs typeface="Times New Roman"/>
              </a:rPr>
              <a:t>chaleur</a:t>
            </a:r>
            <a:endParaRPr lang="fr-FR" sz="1000" u="sng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95" name="Zone de texte 21"/>
          <p:cNvSpPr txBox="1"/>
          <p:nvPr/>
        </p:nvSpPr>
        <p:spPr>
          <a:xfrm>
            <a:off x="3660527" y="6321443"/>
            <a:ext cx="1180730" cy="44627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>
                <a:solidFill>
                  <a:prstClr val="black"/>
                </a:solidFill>
                <a:ea typeface="Calibri"/>
              </a:rPr>
              <a:t>Epandage direct</a:t>
            </a:r>
            <a:endParaRPr lang="fr-FR" sz="100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96" name="Zone de texte 21"/>
          <p:cNvSpPr txBox="1"/>
          <p:nvPr/>
        </p:nvSpPr>
        <p:spPr>
          <a:xfrm>
            <a:off x="4893798" y="6283698"/>
            <a:ext cx="1245632" cy="26930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000" b="1" i="1" dirty="0" smtClean="0">
                <a:solidFill>
                  <a:prstClr val="black"/>
                </a:solidFill>
                <a:ea typeface="Calibri"/>
              </a:rPr>
              <a:t>Compostage</a:t>
            </a:r>
            <a:endParaRPr lang="fr-FR" sz="1000" i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01" name="Zone de texte 20"/>
          <p:cNvSpPr txBox="1"/>
          <p:nvPr/>
        </p:nvSpPr>
        <p:spPr>
          <a:xfrm>
            <a:off x="7221140" y="4662933"/>
            <a:ext cx="1455315" cy="28700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100" b="1" u="sng" dirty="0">
                <a:solidFill>
                  <a:srgbClr val="00B050"/>
                </a:solidFill>
                <a:ea typeface="Calibri"/>
                <a:cs typeface="Times New Roman"/>
              </a:rPr>
              <a:t>Biométhane</a:t>
            </a:r>
            <a:endParaRPr lang="fr-FR" sz="1000" u="sng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110" name="Zone de texte 21"/>
          <p:cNvSpPr txBox="1"/>
          <p:nvPr/>
        </p:nvSpPr>
        <p:spPr>
          <a:xfrm>
            <a:off x="5950691" y="2552067"/>
            <a:ext cx="925565" cy="41088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900" b="1" dirty="0" smtClean="0">
                <a:solidFill>
                  <a:srgbClr val="FF0000"/>
                </a:solidFill>
                <a:ea typeface="Times New Roman"/>
              </a:rPr>
              <a:t>Chauffage digesteur</a:t>
            </a:r>
            <a:endParaRPr lang="fr-FR" sz="900" dirty="0">
              <a:solidFill>
                <a:srgbClr val="FF0000"/>
              </a:solidFill>
              <a:ea typeface="Times New Roman"/>
            </a:endParaRPr>
          </a:p>
        </p:txBody>
      </p:sp>
      <p:cxnSp>
        <p:nvCxnSpPr>
          <p:cNvPr id="107" name="Connecteur droit avec flèche 106"/>
          <p:cNvCxnSpPr/>
          <p:nvPr/>
        </p:nvCxnSpPr>
        <p:spPr>
          <a:xfrm>
            <a:off x="5851353" y="3746053"/>
            <a:ext cx="592931" cy="475035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en arc 108"/>
          <p:cNvCxnSpPr/>
          <p:nvPr/>
        </p:nvCxnSpPr>
        <p:spPr>
          <a:xfrm flipV="1">
            <a:off x="7233724" y="3024990"/>
            <a:ext cx="662570" cy="355553"/>
          </a:xfrm>
          <a:prstGeom prst="curved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en arc 111"/>
          <p:cNvCxnSpPr/>
          <p:nvPr/>
        </p:nvCxnSpPr>
        <p:spPr>
          <a:xfrm rot="5400000" flipH="1" flipV="1">
            <a:off x="6683678" y="2276187"/>
            <a:ext cx="1805957" cy="311236"/>
          </a:xfrm>
          <a:prstGeom prst="curvedConnector3">
            <a:avLst>
              <a:gd name="adj1" fmla="val 100105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avec flèche 127"/>
          <p:cNvCxnSpPr/>
          <p:nvPr/>
        </p:nvCxnSpPr>
        <p:spPr>
          <a:xfrm rot="5400000" flipH="1" flipV="1">
            <a:off x="6625910" y="2455285"/>
            <a:ext cx="646510" cy="18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en arc 129"/>
          <p:cNvCxnSpPr/>
          <p:nvPr/>
        </p:nvCxnSpPr>
        <p:spPr>
          <a:xfrm flipV="1">
            <a:off x="5851353" y="3356992"/>
            <a:ext cx="592931" cy="367694"/>
          </a:xfrm>
          <a:prstGeom prst="curvedConnector3">
            <a:avLst>
              <a:gd name="adj1" fmla="val 50000"/>
            </a:avLst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en arc 137"/>
          <p:cNvCxnSpPr>
            <a:endCxn id="13" idx="1"/>
          </p:cNvCxnSpPr>
          <p:nvPr/>
        </p:nvCxnSpPr>
        <p:spPr>
          <a:xfrm flipV="1">
            <a:off x="1475672" y="3608300"/>
            <a:ext cx="681651" cy="327863"/>
          </a:xfrm>
          <a:prstGeom prst="curved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en arc 144"/>
          <p:cNvCxnSpPr>
            <a:stCxn id="1027" idx="3"/>
          </p:cNvCxnSpPr>
          <p:nvPr/>
        </p:nvCxnSpPr>
        <p:spPr>
          <a:xfrm>
            <a:off x="1230626" y="1569486"/>
            <a:ext cx="749086" cy="49136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en arc 147"/>
          <p:cNvCxnSpPr/>
          <p:nvPr/>
        </p:nvCxnSpPr>
        <p:spPr>
          <a:xfrm flipV="1">
            <a:off x="1318761" y="2246895"/>
            <a:ext cx="643283" cy="449027"/>
          </a:xfrm>
          <a:prstGeom prst="curved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Connecteur en arc 1072"/>
          <p:cNvCxnSpPr/>
          <p:nvPr/>
        </p:nvCxnSpPr>
        <p:spPr>
          <a:xfrm rot="10800000">
            <a:off x="5436096" y="2131976"/>
            <a:ext cx="1008112" cy="94983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Connecteur en arc 1074"/>
          <p:cNvCxnSpPr>
            <a:endCxn id="41" idx="1"/>
          </p:cNvCxnSpPr>
          <p:nvPr/>
        </p:nvCxnSpPr>
        <p:spPr>
          <a:xfrm flipV="1">
            <a:off x="7164364" y="4066792"/>
            <a:ext cx="877517" cy="586344"/>
          </a:xfrm>
          <a:prstGeom prst="curved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Connecteur en arc 1084"/>
          <p:cNvCxnSpPr>
            <a:stCxn id="11" idx="3"/>
            <a:endCxn id="12" idx="1"/>
          </p:cNvCxnSpPr>
          <p:nvPr/>
        </p:nvCxnSpPr>
        <p:spPr>
          <a:xfrm flipV="1">
            <a:off x="1390737" y="5392065"/>
            <a:ext cx="548812" cy="302077"/>
          </a:xfrm>
          <a:prstGeom prst="curvedConnector3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Zone de texte 62"/>
          <p:cNvSpPr txBox="1"/>
          <p:nvPr/>
        </p:nvSpPr>
        <p:spPr>
          <a:xfrm>
            <a:off x="3" y="642157"/>
            <a:ext cx="3455555" cy="630429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cap="small" dirty="0" smtClean="0">
                <a:solidFill>
                  <a:srgbClr val="1F497D"/>
                </a:solidFill>
                <a:ea typeface="Calibri"/>
                <a:cs typeface="Times New Roman"/>
              </a:rPr>
              <a:t> </a:t>
            </a:r>
            <a:r>
              <a:rPr lang="fr-FR" sz="1600" b="1" cap="small" dirty="0" smtClean="0">
                <a:solidFill>
                  <a:srgbClr val="1F497D"/>
                </a:solidFill>
                <a:ea typeface="Calibri"/>
                <a:cs typeface="Times New Roman"/>
              </a:rPr>
              <a:t>Gestion </a:t>
            </a:r>
            <a:r>
              <a:rPr lang="fr-FR" sz="1600" b="1" cap="small" dirty="0">
                <a:solidFill>
                  <a:srgbClr val="1F497D"/>
                </a:solidFill>
                <a:ea typeface="Calibri"/>
                <a:cs typeface="Times New Roman"/>
              </a:rPr>
              <a:t>des substrats entrants</a:t>
            </a:r>
            <a:endParaRPr lang="fr-FR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244" name="Zone de texte 59"/>
          <p:cNvSpPr txBox="1"/>
          <p:nvPr/>
        </p:nvSpPr>
        <p:spPr>
          <a:xfrm>
            <a:off x="3825188" y="732521"/>
            <a:ext cx="1969270" cy="347275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cap="small" dirty="0" smtClean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fr-FR" sz="1600" b="1" cap="small" dirty="0" smtClean="0">
                <a:solidFill>
                  <a:srgbClr val="C00000"/>
                </a:solidFill>
                <a:ea typeface="Calibri"/>
                <a:cs typeface="Times New Roman"/>
              </a:rPr>
              <a:t>Méthanisation</a:t>
            </a:r>
            <a:endParaRPr lang="fr-FR" sz="12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78" name="Titre 7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Principe de la méthanisation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70" y="1196752"/>
            <a:ext cx="995233" cy="74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" name="Zone de texte 120"/>
          <p:cNvSpPr txBox="1"/>
          <p:nvPr/>
        </p:nvSpPr>
        <p:spPr>
          <a:xfrm>
            <a:off x="3459320" y="5172111"/>
            <a:ext cx="2422247" cy="3472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600" b="1" cap="small" dirty="0" smtClean="0">
                <a:solidFill>
                  <a:srgbClr val="993300"/>
                </a:solidFill>
                <a:ea typeface="Calibri"/>
                <a:cs typeface="Times New Roman"/>
              </a:rPr>
              <a:t>Gestion </a:t>
            </a:r>
            <a:r>
              <a:rPr lang="fr-FR" sz="1600" b="1" cap="small" dirty="0">
                <a:solidFill>
                  <a:srgbClr val="993300"/>
                </a:solidFill>
                <a:ea typeface="Calibri"/>
                <a:cs typeface="Times New Roman"/>
              </a:rPr>
              <a:t>du </a:t>
            </a:r>
            <a:r>
              <a:rPr lang="fr-FR" sz="1600" b="1" cap="small" dirty="0" smtClean="0">
                <a:solidFill>
                  <a:srgbClr val="993300"/>
                </a:solidFill>
                <a:ea typeface="Calibri"/>
                <a:cs typeface="Times New Roman"/>
              </a:rPr>
              <a:t>digestat</a:t>
            </a:r>
            <a:endParaRPr lang="fr-FR" sz="1200" dirty="0">
              <a:solidFill>
                <a:srgbClr val="993300"/>
              </a:solidFill>
              <a:ea typeface="Calibri"/>
              <a:cs typeface="Times New Roman"/>
            </a:endParaRPr>
          </a:p>
        </p:txBody>
      </p:sp>
      <p:sp>
        <p:nvSpPr>
          <p:cNvPr id="242" name="Zone de texte 59"/>
          <p:cNvSpPr txBox="1"/>
          <p:nvPr/>
        </p:nvSpPr>
        <p:spPr>
          <a:xfrm>
            <a:off x="6764988" y="762765"/>
            <a:ext cx="1954469" cy="347275"/>
          </a:xfrm>
          <a:prstGeom prst="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r-FR" sz="1200" b="1" cap="sm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fr-FR" sz="1600" b="1" cap="small" dirty="0" smtClean="0">
                <a:solidFill>
                  <a:srgbClr val="00B050"/>
                </a:solidFill>
                <a:ea typeface="Calibri"/>
                <a:cs typeface="Times New Roman"/>
              </a:rPr>
              <a:t>Valorisation</a:t>
            </a:r>
            <a:endParaRPr lang="fr-FR" sz="12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7273354" y="6597352"/>
            <a:ext cx="1835150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900" dirty="0"/>
              <a:t>Source: </a:t>
            </a:r>
            <a:r>
              <a:rPr lang="fr-FR" sz="900" dirty="0" smtClean="0"/>
              <a:t>Club Biogaz</a:t>
            </a:r>
            <a:endParaRPr lang="fr-FR" sz="900" dirty="0"/>
          </a:p>
        </p:txBody>
      </p:sp>
      <p:sp>
        <p:nvSpPr>
          <p:cNvPr id="108" name="Flèche droite 107"/>
          <p:cNvSpPr/>
          <p:nvPr/>
        </p:nvSpPr>
        <p:spPr bwMode="auto">
          <a:xfrm>
            <a:off x="3009574" y="755454"/>
            <a:ext cx="765356" cy="432048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3" name="Flèche droite 112"/>
          <p:cNvSpPr/>
          <p:nvPr/>
        </p:nvSpPr>
        <p:spPr bwMode="auto">
          <a:xfrm rot="5400000">
            <a:off x="4380688" y="4574690"/>
            <a:ext cx="750428" cy="51672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455557" y="5295053"/>
            <a:ext cx="141444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77" name="Connecteur en arc 1076"/>
          <p:cNvCxnSpPr/>
          <p:nvPr/>
        </p:nvCxnSpPr>
        <p:spPr>
          <a:xfrm rot="16200000" flipH="1">
            <a:off x="7132435" y="4685213"/>
            <a:ext cx="641768" cy="577911"/>
          </a:xfrm>
          <a:prstGeom prst="curved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/>
          <p:cNvCxnSpPr/>
          <p:nvPr/>
        </p:nvCxnSpPr>
        <p:spPr bwMode="auto">
          <a:xfrm>
            <a:off x="3328964" y="904500"/>
            <a:ext cx="31644" cy="595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8" name="Connecteur droit 67"/>
          <p:cNvCxnSpPr/>
          <p:nvPr/>
        </p:nvCxnSpPr>
        <p:spPr bwMode="auto">
          <a:xfrm>
            <a:off x="6052516" y="876768"/>
            <a:ext cx="63303" cy="595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2" name="Flèche droite 71"/>
          <p:cNvSpPr/>
          <p:nvPr/>
        </p:nvSpPr>
        <p:spPr bwMode="auto">
          <a:xfrm>
            <a:off x="5737494" y="755454"/>
            <a:ext cx="765356" cy="432048"/>
          </a:xfrm>
          <a:prstGeom prst="rightArrow">
            <a:avLst/>
          </a:prstGeom>
          <a:solidFill>
            <a:srgbClr val="00B05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68052" y="4162296"/>
            <a:ext cx="19054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663300"/>
                </a:solidFill>
              </a:rPr>
              <a:t>Résidu </a:t>
            </a:r>
            <a:r>
              <a:rPr lang="fr-FR" sz="1000" b="1" dirty="0" smtClean="0">
                <a:solidFill>
                  <a:srgbClr val="663300"/>
                </a:solidFill>
                <a:sym typeface="Wingdings" pitchFamily="2" charset="2"/>
              </a:rPr>
              <a:t></a:t>
            </a:r>
            <a:r>
              <a:rPr lang="fr-FR" sz="1000" b="1" dirty="0" smtClean="0">
                <a:solidFill>
                  <a:srgbClr val="663300"/>
                </a:solidFill>
              </a:rPr>
              <a:t> </a:t>
            </a:r>
            <a:r>
              <a:rPr lang="fr-FR" sz="1000" b="1" dirty="0">
                <a:solidFill>
                  <a:srgbClr val="663300"/>
                </a:solidFill>
              </a:rPr>
              <a:t>d</a:t>
            </a:r>
            <a:r>
              <a:rPr lang="fr-FR" sz="1000" b="1" dirty="0" smtClean="0">
                <a:solidFill>
                  <a:srgbClr val="663300"/>
                </a:solidFill>
              </a:rPr>
              <a:t>igestat</a:t>
            </a:r>
            <a:endParaRPr lang="fr-FR" sz="10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9583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carburant local pour l’autonomie énergétique des collectivités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3965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GNV, </a:t>
            </a:r>
            <a:r>
              <a:rPr lang="fr-FR" dirty="0" err="1" smtClean="0"/>
              <a:t>bioGNV</a:t>
            </a:r>
            <a:r>
              <a:rPr lang="fr-FR" dirty="0" smtClean="0"/>
              <a:t> : des origines différentes mais une molécule identique !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b="1" dirty="0" smtClean="0"/>
              <a:t>GNV</a:t>
            </a:r>
          </a:p>
          <a:p>
            <a:pPr lvl="1"/>
            <a:r>
              <a:rPr lang="fr-FR" dirty="0" smtClean="0"/>
              <a:t>Gaz naturel d’origine fossile</a:t>
            </a:r>
          </a:p>
          <a:p>
            <a:pPr lvl="1"/>
            <a:r>
              <a:rPr lang="fr-FR" dirty="0" smtClean="0"/>
              <a:t>Majoritairement importé</a:t>
            </a:r>
          </a:p>
          <a:p>
            <a:r>
              <a:rPr lang="fr-FR" b="1" dirty="0" err="1" smtClean="0"/>
              <a:t>BioGNV</a:t>
            </a:r>
            <a:endParaRPr lang="fr-FR" b="1" dirty="0" smtClean="0"/>
          </a:p>
          <a:p>
            <a:pPr lvl="1"/>
            <a:r>
              <a:rPr lang="fr-FR" dirty="0" smtClean="0"/>
              <a:t>Gaz issu de la méthanisation + épuration</a:t>
            </a:r>
          </a:p>
          <a:p>
            <a:pPr lvl="1"/>
            <a:r>
              <a:rPr lang="fr-FR" dirty="0" smtClean="0"/>
              <a:t>Local</a:t>
            </a:r>
          </a:p>
          <a:p>
            <a:pPr lvl="1"/>
            <a:r>
              <a:rPr lang="fr-FR" dirty="0" smtClean="0"/>
              <a:t>Origine renouvelable</a:t>
            </a:r>
          </a:p>
          <a:p>
            <a:pPr lvl="1"/>
            <a:endParaRPr lang="fr-FR" dirty="0" smtClean="0"/>
          </a:p>
          <a:p>
            <a:pPr lvl="1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Un </a:t>
            </a:r>
            <a:r>
              <a:rPr lang="fr-FR" b="1" dirty="0" smtClean="0">
                <a:sym typeface="Wingdings" pitchFamily="2" charset="2"/>
              </a:rPr>
              <a:t>même carburant </a:t>
            </a:r>
            <a:r>
              <a:rPr lang="fr-FR" dirty="0" smtClean="0">
                <a:sym typeface="Wingdings" pitchFamily="2" charset="2"/>
              </a:rPr>
              <a:t>pour tous les véhicules GNV !</a:t>
            </a:r>
          </a:p>
          <a:p>
            <a:pPr lvl="1">
              <a:buFont typeface="Wingdings"/>
              <a:buChar char="è"/>
            </a:pPr>
            <a:endParaRPr lang="fr-FR" dirty="0" smtClean="0">
              <a:sym typeface="Wingdings" pitchFamily="2" charset="2"/>
            </a:endParaRPr>
          </a:p>
          <a:p>
            <a:pPr lvl="1"/>
            <a:endParaRPr lang="fr-FR" dirty="0" smtClean="0">
              <a:sym typeface="Wingdings" pitchFamily="2" charset="2"/>
            </a:endParaRPr>
          </a:p>
          <a:p>
            <a:pPr marL="0" lvl="0" indent="0">
              <a:buNone/>
            </a:pPr>
            <a:r>
              <a:rPr lang="fr-FR" b="1" dirty="0"/>
              <a:t> </a:t>
            </a:r>
            <a:r>
              <a:rPr lang="fr-FR" b="1" dirty="0" smtClean="0"/>
              <a:t>     </a:t>
            </a:r>
            <a:r>
              <a:rPr lang="fr-FR" sz="1400" b="1" dirty="0" smtClean="0"/>
              <a:t>A ne pas confondre avec le GPL !</a:t>
            </a:r>
          </a:p>
          <a:p>
            <a:pPr lvl="1"/>
            <a:r>
              <a:rPr lang="fr-FR" sz="1200" dirty="0" smtClean="0"/>
              <a:t>Propane + Butane</a:t>
            </a:r>
          </a:p>
          <a:p>
            <a:pPr lvl="1"/>
            <a:r>
              <a:rPr lang="fr-FR" sz="1200" dirty="0" smtClean="0"/>
              <a:t>100% énergie fossile</a:t>
            </a:r>
          </a:p>
          <a:p>
            <a:pPr lvl="1"/>
            <a:r>
              <a:rPr lang="fr-FR" sz="1200" dirty="0" smtClean="0"/>
              <a:t>Stockage en phase liquide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1"/>
            <a:endParaRPr lang="fr-FR" dirty="0" smtClean="0"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59574" y="1478803"/>
            <a:ext cx="2026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2060"/>
                </a:solidFill>
              </a:rPr>
              <a:t>Deux carburants</a:t>
            </a:r>
          </a:p>
          <a:p>
            <a:pPr algn="ctr"/>
            <a:r>
              <a:rPr lang="fr-FR" b="1" dirty="0" smtClean="0">
                <a:solidFill>
                  <a:srgbClr val="002060"/>
                </a:solidFill>
              </a:rPr>
              <a:t>complètement</a:t>
            </a:r>
          </a:p>
          <a:p>
            <a:pPr algn="ctr"/>
            <a:r>
              <a:rPr lang="fr-FR" b="1" dirty="0" smtClean="0">
                <a:solidFill>
                  <a:srgbClr val="002060"/>
                </a:solidFill>
              </a:rPr>
              <a:t>miscibles  </a:t>
            </a:r>
            <a:r>
              <a:rPr lang="fr-FR" dirty="0" smtClean="0">
                <a:solidFill>
                  <a:srgbClr val="002060"/>
                </a:solidFill>
              </a:rPr>
              <a:t>composés de </a:t>
            </a:r>
            <a:r>
              <a:rPr lang="fr-FR" b="1" u="sng" dirty="0" smtClean="0">
                <a:solidFill>
                  <a:srgbClr val="002060"/>
                </a:solidFill>
              </a:rPr>
              <a:t>méthane</a:t>
            </a:r>
            <a:endParaRPr lang="en-US" b="1" u="sng" dirty="0">
              <a:solidFill>
                <a:srgbClr val="002060"/>
              </a:solidFill>
            </a:endParaRPr>
          </a:p>
        </p:txBody>
      </p:sp>
      <p:sp>
        <p:nvSpPr>
          <p:cNvPr id="13" name="Accolade fermante 12"/>
          <p:cNvSpPr/>
          <p:nvPr/>
        </p:nvSpPr>
        <p:spPr bwMode="auto">
          <a:xfrm>
            <a:off x="5868144" y="1412776"/>
            <a:ext cx="576064" cy="2088232"/>
          </a:xfrm>
          <a:prstGeom prst="rightBrace">
            <a:avLst/>
          </a:prstGeom>
          <a:noFill/>
          <a:ln w="9525" cap="flat" cmpd="sng" algn="ctr">
            <a:solidFill>
              <a:srgbClr val="7CBF33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2050" name="Picture 2" descr="https://encrypted-tbn1.gstatic.com/images?q=tbn:ANd9GcSfmUHMxwExKQAErlhEyqZ4tppNoNPHc8E5rb0nSj0Xtexk_1s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54" y="4808798"/>
            <a:ext cx="331662" cy="2763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34325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Biométhane: un cycle d’énergie locale  </a:t>
            </a:r>
            <a:endParaRPr lang="fr-FR" dirty="0"/>
          </a:p>
        </p:txBody>
      </p:sp>
      <p:grpSp>
        <p:nvGrpSpPr>
          <p:cNvPr id="5" name="Groupe 12"/>
          <p:cNvGrpSpPr/>
          <p:nvPr/>
        </p:nvGrpSpPr>
        <p:grpSpPr>
          <a:xfrm>
            <a:off x="-255173" y="826212"/>
            <a:ext cx="9399173" cy="5625383"/>
            <a:chOff x="-255173" y="826212"/>
            <a:chExt cx="9399173" cy="5625383"/>
          </a:xfrm>
        </p:grpSpPr>
        <p:grpSp>
          <p:nvGrpSpPr>
            <p:cNvPr id="6" name="Groupe 8"/>
            <p:cNvGrpSpPr/>
            <p:nvPr/>
          </p:nvGrpSpPr>
          <p:grpSpPr>
            <a:xfrm>
              <a:off x="-255173" y="826212"/>
              <a:ext cx="9399173" cy="5625383"/>
              <a:chOff x="-255173" y="826212"/>
              <a:chExt cx="9399173" cy="5625383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-255173" y="826212"/>
                <a:ext cx="9399173" cy="5625383"/>
                <a:chOff x="-255173" y="826212"/>
                <a:chExt cx="9399173" cy="5625383"/>
              </a:xfrm>
            </p:grpSpPr>
            <p:sp>
              <p:nvSpPr>
                <p:cNvPr id="4" name="ZoneTexte 3"/>
                <p:cNvSpPr txBox="1"/>
                <p:nvPr/>
              </p:nvSpPr>
              <p:spPr>
                <a:xfrm>
                  <a:off x="6133893" y="5805264"/>
                  <a:ext cx="301010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b="1" dirty="0" smtClean="0">
                      <a:solidFill>
                        <a:srgbClr val="C00000"/>
                      </a:solidFill>
                    </a:rPr>
                    <a:t>Entreprise ou Collectivité</a:t>
                  </a:r>
                  <a:endParaRPr lang="fr-FR" b="1" dirty="0">
                    <a:solidFill>
                      <a:srgbClr val="C00000"/>
                    </a:solidFill>
                  </a:endParaRPr>
                </a:p>
              </p:txBody>
            </p:sp>
            <p:grpSp>
              <p:nvGrpSpPr>
                <p:cNvPr id="9" name="Groupe 5"/>
                <p:cNvGrpSpPr/>
                <p:nvPr/>
              </p:nvGrpSpPr>
              <p:grpSpPr>
                <a:xfrm>
                  <a:off x="-255173" y="826212"/>
                  <a:ext cx="8931629" cy="5414875"/>
                  <a:chOff x="-255173" y="826212"/>
                  <a:chExt cx="8931629" cy="5414875"/>
                </a:xfrm>
              </p:grpSpPr>
              <p:sp>
                <p:nvSpPr>
                  <p:cNvPr id="8" name="ZoneTexte 7"/>
                  <p:cNvSpPr txBox="1"/>
                  <p:nvPr/>
                </p:nvSpPr>
                <p:spPr>
                  <a:xfrm>
                    <a:off x="-29458" y="3892821"/>
                    <a:ext cx="206938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b="1" dirty="0" smtClean="0">
                        <a:solidFill>
                          <a:srgbClr val="C00000"/>
                        </a:solidFill>
                      </a:rPr>
                      <a:t>Injection</a:t>
                    </a:r>
                  </a:p>
                </p:txBody>
              </p:sp>
              <p:sp>
                <p:nvSpPr>
                  <p:cNvPr id="35" name="ZoneTexte 34"/>
                  <p:cNvSpPr txBox="1"/>
                  <p:nvPr/>
                </p:nvSpPr>
                <p:spPr>
                  <a:xfrm>
                    <a:off x="-255173" y="1196752"/>
                    <a:ext cx="2088232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6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Epuration</a:t>
                    </a:r>
                  </a:p>
                </p:txBody>
              </p:sp>
              <p:grpSp>
                <p:nvGrpSpPr>
                  <p:cNvPr id="13" name="Groupe 4"/>
                  <p:cNvGrpSpPr/>
                  <p:nvPr/>
                </p:nvGrpSpPr>
                <p:grpSpPr>
                  <a:xfrm>
                    <a:off x="359501" y="826212"/>
                    <a:ext cx="8316955" cy="5414875"/>
                    <a:chOff x="359501" y="826212"/>
                    <a:chExt cx="8316955" cy="5414875"/>
                  </a:xfrm>
                </p:grpSpPr>
                <p:sp>
                  <p:nvSpPr>
                    <p:cNvPr id="27" name="ZoneTexte 26"/>
                    <p:cNvSpPr txBox="1"/>
                    <p:nvPr/>
                  </p:nvSpPr>
                  <p:spPr>
                    <a:xfrm>
                      <a:off x="3830393" y="2854677"/>
                      <a:ext cx="1749719" cy="64633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008DF6"/>
                          </a:solidFill>
                        </a:rPr>
                        <a:t>Autonomie énergétique</a:t>
                      </a:r>
                      <a:endParaRPr lang="fr-FR" b="1" dirty="0">
                        <a:solidFill>
                          <a:srgbClr val="008DF6"/>
                        </a:solidFill>
                      </a:endParaRPr>
                    </a:p>
                  </p:txBody>
                </p:sp>
                <p:sp>
                  <p:nvSpPr>
                    <p:cNvPr id="24" name="Flèche gauche 23"/>
                    <p:cNvSpPr/>
                    <p:nvPr/>
                  </p:nvSpPr>
                  <p:spPr bwMode="auto">
                    <a:xfrm rot="10800000">
                      <a:off x="4100663" y="4990101"/>
                      <a:ext cx="2451048" cy="487961"/>
                    </a:xfrm>
                    <a:prstGeom prst="leftArrow">
                      <a:avLst/>
                    </a:prstGeom>
                    <a:solidFill>
                      <a:srgbClr val="7CBF33"/>
                    </a:solidFill>
                    <a:ln w="9525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dirty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7" name="ZoneTexte 46"/>
                    <p:cNvSpPr txBox="1"/>
                    <p:nvPr/>
                  </p:nvSpPr>
                  <p:spPr>
                    <a:xfrm>
                      <a:off x="3810097" y="5373216"/>
                      <a:ext cx="3138167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7CBF33"/>
                          </a:solidFill>
                        </a:rPr>
                        <a:t>Energie locale renouvelable</a:t>
                      </a:r>
                      <a:endParaRPr lang="fr-FR" b="1" dirty="0">
                        <a:solidFill>
                          <a:srgbClr val="7CBF33"/>
                        </a:solidFill>
                      </a:endParaRPr>
                    </a:p>
                  </p:txBody>
                </p:sp>
                <p:pic>
                  <p:nvPicPr>
                    <p:cNvPr id="1026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=""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59501" y="4293096"/>
                      <a:ext cx="1728686" cy="1738523"/>
                    </a:xfrm>
                    <a:prstGeom prst="rect">
                      <a:avLst/>
                    </a:prstGeom>
                    <a:ln w="38100" cap="sq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27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=""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676629" y="3933056"/>
                      <a:ext cx="1999827" cy="1872208"/>
                    </a:xfrm>
                    <a:prstGeom prst="rect">
                      <a:avLst/>
                    </a:prstGeom>
                    <a:ln w="38100" cap="sq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572453" y="826212"/>
                      <a:ext cx="1524124" cy="1072884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002060"/>
                      </a:solidFill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31" name="Virage 30"/>
                    <p:cNvSpPr/>
                    <p:nvPr/>
                  </p:nvSpPr>
                  <p:spPr bwMode="auto">
                    <a:xfrm rot="16200000" flipH="1">
                      <a:off x="696850" y="1177514"/>
                      <a:ext cx="2736305" cy="2774784"/>
                    </a:xfrm>
                    <a:prstGeom prst="bentArrow">
                      <a:avLst>
                        <a:gd name="adj1" fmla="val 9758"/>
                        <a:gd name="adj2" fmla="val 10212"/>
                        <a:gd name="adj3" fmla="val 10665"/>
                        <a:gd name="adj4" fmla="val 43750"/>
                      </a:avLst>
                    </a:prstGeom>
                    <a:solidFill>
                      <a:srgbClr val="7CBF33"/>
                    </a:solidFill>
                    <a:ln w="9525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dirty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025" name="ZoneTexte 1024"/>
                    <p:cNvSpPr txBox="1"/>
                    <p:nvPr/>
                  </p:nvSpPr>
                  <p:spPr>
                    <a:xfrm>
                      <a:off x="6849420" y="2145630"/>
                      <a:ext cx="1755028" cy="9233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663300"/>
                          </a:solidFill>
                        </a:rPr>
                        <a:t>Déchets</a:t>
                      </a:r>
                    </a:p>
                    <a:p>
                      <a:pPr algn="ctr"/>
                      <a:r>
                        <a:rPr lang="fr-FR" b="1" dirty="0" smtClean="0">
                          <a:solidFill>
                            <a:srgbClr val="663300"/>
                          </a:solidFill>
                        </a:rPr>
                        <a:t>Matières organiques</a:t>
                      </a:r>
                      <a:endParaRPr lang="fr-FR" b="1" dirty="0">
                        <a:solidFill>
                          <a:srgbClr val="663300"/>
                        </a:solidFill>
                      </a:endParaRPr>
                    </a:p>
                  </p:txBody>
                </p:sp>
                <p:sp>
                  <p:nvSpPr>
                    <p:cNvPr id="41" name="ZoneTexte 40"/>
                    <p:cNvSpPr txBox="1"/>
                    <p:nvPr/>
                  </p:nvSpPr>
                  <p:spPr>
                    <a:xfrm>
                      <a:off x="3249617" y="1899096"/>
                      <a:ext cx="216979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C00000"/>
                          </a:solidFill>
                        </a:rPr>
                        <a:t>Méthaniseur</a:t>
                      </a:r>
                      <a:endParaRPr lang="fr-FR" b="1" dirty="0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42" name="ZoneTexte 41"/>
                    <p:cNvSpPr txBox="1"/>
                    <p:nvPr/>
                  </p:nvSpPr>
                  <p:spPr>
                    <a:xfrm>
                      <a:off x="5652120" y="912189"/>
                      <a:ext cx="2010613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Acheminement</a:t>
                      </a:r>
                      <a:endParaRPr lang="fr-FR" sz="16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p:txBody>
                </p:sp>
                <p:sp>
                  <p:nvSpPr>
                    <p:cNvPr id="40" name="ZoneTexte 39"/>
                    <p:cNvSpPr txBox="1"/>
                    <p:nvPr/>
                  </p:nvSpPr>
                  <p:spPr>
                    <a:xfrm>
                      <a:off x="1931413" y="836712"/>
                      <a:ext cx="119409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Biogaz</a:t>
                      </a:r>
                    </a:p>
                  </p:txBody>
                </p:sp>
                <p:sp>
                  <p:nvSpPr>
                    <p:cNvPr id="28" name="Flèche gauche 27"/>
                    <p:cNvSpPr/>
                    <p:nvPr/>
                  </p:nvSpPr>
                  <p:spPr bwMode="auto">
                    <a:xfrm rot="14389065">
                      <a:off x="483312" y="2743917"/>
                      <a:ext cx="3318828" cy="549541"/>
                    </a:xfrm>
                    <a:prstGeom prst="leftArrow">
                      <a:avLst/>
                    </a:prstGeom>
                    <a:solidFill>
                      <a:srgbClr val="7CBF33"/>
                    </a:solidFill>
                    <a:ln w="9525" cap="flat" cmpd="sng" algn="ctr">
                      <a:noFill/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dirty="0" smtClean="0">
                        <a:solidFill>
                          <a:srgbClr val="92D050"/>
                        </a:solidFill>
                      </a:endParaRPr>
                    </a:p>
                  </p:txBody>
                </p:sp>
                <p:sp>
                  <p:nvSpPr>
                    <p:cNvPr id="1024" name="ZoneTexte 1023"/>
                    <p:cNvSpPr txBox="1"/>
                    <p:nvPr/>
                  </p:nvSpPr>
                  <p:spPr>
                    <a:xfrm>
                      <a:off x="3635896" y="4797152"/>
                      <a:ext cx="313816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Carburant bioGNV</a:t>
                      </a:r>
                    </a:p>
                  </p:txBody>
                </p:sp>
                <p:sp>
                  <p:nvSpPr>
                    <p:cNvPr id="46" name="ZoneTexte 45"/>
                    <p:cNvSpPr txBox="1"/>
                    <p:nvPr/>
                  </p:nvSpPr>
                  <p:spPr>
                    <a:xfrm>
                      <a:off x="434607" y="2360754"/>
                      <a:ext cx="174824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b="1" dirty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b="1" dirty="0" smtClean="0">
                          <a:solidFill>
                            <a:srgbClr val="002060"/>
                          </a:solidFill>
                        </a:rPr>
                        <a:t>iométhane</a:t>
                      </a:r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2574850" y="5871755"/>
                      <a:ext cx="1805301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C00000"/>
                          </a:solidFill>
                        </a:rPr>
                        <a:t>Distribution </a:t>
                      </a:r>
                    </a:p>
                  </p:txBody>
                </p:sp>
                <p:sp>
                  <p:nvSpPr>
                    <p:cNvPr id="29" name="Ellipse 28"/>
                    <p:cNvSpPr/>
                    <p:nvPr/>
                  </p:nvSpPr>
                  <p:spPr bwMode="auto">
                    <a:xfrm>
                      <a:off x="1240798" y="1521601"/>
                      <a:ext cx="226582" cy="251215"/>
                    </a:xfrm>
                    <a:prstGeom prst="ellipse">
                      <a:avLst/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rgbClr val="00206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10" name="Flèche courbée vers la droite 9"/>
              <p:cNvSpPr/>
              <p:nvPr/>
            </p:nvSpPr>
            <p:spPr bwMode="auto">
              <a:xfrm>
                <a:off x="3697141" y="2452589"/>
                <a:ext cx="874859" cy="1583024"/>
              </a:xfrm>
              <a:prstGeom prst="curvedRightArrow">
                <a:avLst/>
              </a:prstGeom>
              <a:solidFill>
                <a:srgbClr val="00B0F0"/>
              </a:solidFill>
              <a:ln w="9525" cap="flat" cmpd="sng" algn="ctr">
                <a:solidFill>
                  <a:srgbClr val="0070C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Flèche courbée vers la droite 31"/>
              <p:cNvSpPr/>
              <p:nvPr/>
            </p:nvSpPr>
            <p:spPr bwMode="auto">
              <a:xfrm rot="10800000">
                <a:off x="4777261" y="2348136"/>
                <a:ext cx="874859" cy="1583024"/>
              </a:xfrm>
              <a:prstGeom prst="curvedRightArrow">
                <a:avLst/>
              </a:prstGeom>
              <a:solidFill>
                <a:srgbClr val="00B0F0"/>
              </a:solidFill>
              <a:ln w="9525" cap="flat" cmpd="sng" algn="ctr">
                <a:solidFill>
                  <a:srgbClr val="0070C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lèche gauche 68"/>
              <p:cNvSpPr/>
              <p:nvPr/>
            </p:nvSpPr>
            <p:spPr bwMode="auto">
              <a:xfrm rot="10800000">
                <a:off x="2111770" y="4990102"/>
                <a:ext cx="942317" cy="487960"/>
              </a:xfrm>
              <a:prstGeom prst="leftArrow">
                <a:avLst/>
              </a:prstGeom>
              <a:solidFill>
                <a:srgbClr val="7CBF33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Virage 11"/>
              <p:cNvSpPr/>
              <p:nvPr/>
            </p:nvSpPr>
            <p:spPr bwMode="auto">
              <a:xfrm flipH="1">
                <a:off x="5214690" y="1124744"/>
                <a:ext cx="2669678" cy="1097393"/>
              </a:xfrm>
              <a:prstGeom prst="bentArrow">
                <a:avLst>
                  <a:gd name="adj1" fmla="val 24504"/>
                  <a:gd name="adj2" fmla="val 23243"/>
                  <a:gd name="adj3" fmla="val 27645"/>
                  <a:gd name="adj4" fmla="val 45197"/>
                </a:avLst>
              </a:prstGeom>
              <a:solidFill>
                <a:srgbClr val="7CBF33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3349" y="4352630"/>
              <a:ext cx="1193975" cy="1380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="" xmlns:a14="http://schemas.microsoft.com/office/drawing/2010/main">
                    <a14:imgLayer r:embed="rId8">
                      <a14:imgEffect>
                        <a14:backgroundRemoval t="9963" b="98932" l="4380" r="95655">
                          <a14:foregroundMark x1="10043" y1="73958" x2="10043" y2="73958"/>
                          <a14:foregroundMark x1="11111" y1="77938" x2="8725" y2="77137"/>
                          <a14:foregroundMark x1="37874" y1="82318" x2="41595" y2="74359"/>
                          <a14:foregroundMark x1="19053" y1="74359" x2="27012" y2="75534"/>
                          <a14:foregroundMark x1="66774" y1="81918" x2="69694" y2="771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4621" y="2852936"/>
              <a:ext cx="1559827" cy="103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9" cstate="print"/>
          <a:srcRect l="10320" t="11111" r="3678" b="11111"/>
          <a:stretch>
            <a:fillRect/>
          </a:stretch>
        </p:blipFill>
        <p:spPr bwMode="auto">
          <a:xfrm>
            <a:off x="7740351" y="44624"/>
            <a:ext cx="1368153" cy="76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881517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Faire rouler sa ville au bioGNV !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006666"/>
              </a:buClr>
            </a:pPr>
            <a:r>
              <a:rPr lang="fr-FR" b="1" dirty="0"/>
              <a:t>Besoins </a:t>
            </a:r>
            <a:r>
              <a:rPr lang="fr-FR" b="1" dirty="0" smtClean="0"/>
              <a:t>élevés </a:t>
            </a:r>
            <a:r>
              <a:rPr lang="fr-FR" b="1" dirty="0"/>
              <a:t>en carburant dans les villes :</a:t>
            </a:r>
          </a:p>
          <a:p>
            <a:pPr lvl="1">
              <a:buClr>
                <a:srgbClr val="99CCCC"/>
              </a:buClr>
            </a:pPr>
            <a:r>
              <a:rPr lang="fr-FR" b="1" dirty="0">
                <a:sym typeface="Wingdings" pitchFamily="2" charset="2"/>
              </a:rPr>
              <a:t>De nombreux </a:t>
            </a:r>
            <a:r>
              <a:rPr lang="fr-FR" b="1" dirty="0" smtClean="0">
                <a:sym typeface="Wingdings" pitchFamily="2" charset="2"/>
              </a:rPr>
              <a:t>véhicules </a:t>
            </a:r>
            <a:r>
              <a:rPr lang="fr-FR" dirty="0" smtClean="0">
                <a:sym typeface="Wingdings" pitchFamily="2" charset="2"/>
              </a:rPr>
              <a:t>:</a:t>
            </a:r>
            <a:endParaRPr lang="fr-FR" dirty="0"/>
          </a:p>
          <a:p>
            <a:pPr lvl="2">
              <a:buClr>
                <a:srgbClr val="006666"/>
              </a:buClr>
            </a:pPr>
            <a:r>
              <a:rPr lang="fr-FR" dirty="0"/>
              <a:t>Bus (consommation 40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fr-FR" dirty="0" smtClean="0"/>
              <a:t>/100km</a:t>
            </a:r>
            <a:r>
              <a:rPr lang="fr-FR" dirty="0"/>
              <a:t>)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Benne à ordures ménagères (BOM) </a:t>
            </a:r>
            <a:r>
              <a:rPr lang="fr-FR" dirty="0"/>
              <a:t>(consommation 60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fr-FR" dirty="0" smtClean="0"/>
              <a:t>/100km</a:t>
            </a:r>
            <a:r>
              <a:rPr lang="fr-FR" dirty="0"/>
              <a:t>)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Véhicule léger (VL) </a:t>
            </a:r>
            <a:r>
              <a:rPr lang="fr-FR" dirty="0"/>
              <a:t>(consommation 7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fr-FR" dirty="0" smtClean="0"/>
              <a:t>/100km)</a:t>
            </a:r>
            <a:endParaRPr lang="fr-FR" dirty="0"/>
          </a:p>
          <a:p>
            <a:pPr>
              <a:buClr>
                <a:srgbClr val="99CCCC"/>
              </a:buClr>
            </a:pPr>
            <a:r>
              <a:rPr lang="fr-FR" b="1" dirty="0">
                <a:sym typeface="Wingdings" pitchFamily="2" charset="2"/>
              </a:rPr>
              <a:t>Des déchets qu’il faut traiter </a:t>
            </a:r>
            <a:r>
              <a:rPr lang="fr-FR" b="1" dirty="0" smtClean="0">
                <a:sym typeface="Wingdings" pitchFamily="2" charset="2"/>
              </a:rPr>
              <a:t>:</a:t>
            </a:r>
          </a:p>
          <a:p>
            <a:pPr lvl="2">
              <a:buClr>
                <a:srgbClr val="006666"/>
              </a:buClr>
            </a:pPr>
            <a:r>
              <a:rPr lang="fr-FR" dirty="0" smtClean="0"/>
              <a:t>Biodéchets méthanisables : </a:t>
            </a:r>
            <a:r>
              <a:rPr lang="fr-FR" dirty="0"/>
              <a:t>66 kg/an/habitant </a:t>
            </a:r>
            <a:r>
              <a:rPr lang="fr-FR" dirty="0">
                <a:sym typeface="Wingdings" pitchFamily="2" charset="2"/>
              </a:rPr>
              <a:t> </a:t>
            </a:r>
            <a:r>
              <a:rPr lang="fr-FR" b="1" dirty="0">
                <a:sym typeface="Wingdings" pitchFamily="2" charset="2"/>
              </a:rPr>
              <a:t>4,4 </a:t>
            </a:r>
            <a:r>
              <a:rPr lang="en-US" b="1" dirty="0" smtClean="0"/>
              <a:t>m</a:t>
            </a:r>
            <a:r>
              <a:rPr lang="en-US" b="1" baseline="30000" dirty="0" smtClean="0"/>
              <a:t>3</a:t>
            </a:r>
            <a:r>
              <a:rPr lang="en-US" sz="1600" b="1" dirty="0" smtClean="0"/>
              <a:t> </a:t>
            </a:r>
            <a:r>
              <a:rPr lang="fr-FR" b="1" dirty="0" smtClean="0">
                <a:sym typeface="Wingdings" pitchFamily="2" charset="2"/>
              </a:rPr>
              <a:t>de </a:t>
            </a:r>
            <a:r>
              <a:rPr lang="fr-FR" b="1" dirty="0">
                <a:sym typeface="Wingdings" pitchFamily="2" charset="2"/>
              </a:rPr>
              <a:t>biométhane</a:t>
            </a:r>
          </a:p>
          <a:p>
            <a:pPr marL="1200150" lvl="2" indent="-285750">
              <a:buClr>
                <a:srgbClr val="006666"/>
              </a:buClr>
              <a:buFont typeface="Wingdings"/>
              <a:buChar char="è"/>
            </a:pPr>
            <a:r>
              <a:rPr lang="fr-FR" b="1" dirty="0">
                <a:sym typeface="Wingdings" pitchFamily="2" charset="2"/>
              </a:rPr>
              <a:t>11 km pour un bus</a:t>
            </a:r>
          </a:p>
          <a:p>
            <a:pPr marL="1200150" lvl="2" indent="-285750">
              <a:buClr>
                <a:srgbClr val="006666"/>
              </a:buClr>
              <a:buFont typeface="Wingdings"/>
              <a:buChar char="è"/>
            </a:pPr>
            <a:r>
              <a:rPr lang="fr-FR" b="1" dirty="0">
                <a:sym typeface="Wingdings" pitchFamily="2" charset="2"/>
              </a:rPr>
              <a:t>7 km pour une </a:t>
            </a:r>
            <a:r>
              <a:rPr lang="fr-FR" b="1" dirty="0" smtClean="0">
                <a:sym typeface="Wingdings" pitchFamily="2" charset="2"/>
              </a:rPr>
              <a:t>BOM</a:t>
            </a:r>
            <a:endParaRPr lang="fr-FR" b="1" dirty="0">
              <a:sym typeface="Wingdings" pitchFamily="2" charset="2"/>
            </a:endParaRPr>
          </a:p>
          <a:p>
            <a:pPr marL="1200150" lvl="2" indent="-285750">
              <a:buClr>
                <a:srgbClr val="006666"/>
              </a:buClr>
              <a:buFont typeface="Wingdings"/>
              <a:buChar char="è"/>
            </a:pPr>
            <a:r>
              <a:rPr lang="fr-FR" b="1" dirty="0">
                <a:sym typeface="Wingdings" pitchFamily="2" charset="2"/>
              </a:rPr>
              <a:t>62 km pour un </a:t>
            </a:r>
            <a:r>
              <a:rPr lang="fr-FR" b="1" dirty="0" smtClean="0">
                <a:sym typeface="Wingdings" pitchFamily="2" charset="2"/>
              </a:rPr>
              <a:t>VL</a:t>
            </a:r>
          </a:p>
          <a:p>
            <a:pPr marL="1200150" lvl="2" indent="-285750">
              <a:buClr>
                <a:srgbClr val="006666"/>
              </a:buClr>
              <a:buFont typeface="Wingdings"/>
              <a:buChar char="è"/>
            </a:pPr>
            <a:endParaRPr lang="fr-FR" dirty="0"/>
          </a:p>
          <a:p>
            <a:pPr>
              <a:buClr>
                <a:srgbClr val="99CCCC"/>
              </a:buClr>
            </a:pPr>
            <a:r>
              <a:rPr lang="fr-FR" b="1" dirty="0">
                <a:sym typeface="Wingdings" pitchFamily="2" charset="2"/>
              </a:rPr>
              <a:t>Faire rouler ses véhicules pendant ~1 an : </a:t>
            </a:r>
            <a:endParaRPr lang="fr-FR" b="1" dirty="0" smtClean="0">
              <a:sym typeface="Wingdings" pitchFamily="2" charset="2"/>
            </a:endParaRPr>
          </a:p>
          <a:p>
            <a:pPr lvl="1">
              <a:buClr>
                <a:srgbClr val="99CCCC"/>
              </a:buClr>
            </a:pPr>
            <a:r>
              <a:rPr lang="fr-FR" dirty="0" smtClean="0">
                <a:sym typeface="Wingdings" pitchFamily="2" charset="2"/>
              </a:rPr>
              <a:t>Grâce </a:t>
            </a:r>
            <a:r>
              <a:rPr lang="fr-FR" dirty="0">
                <a:sym typeface="Wingdings" pitchFamily="2" charset="2"/>
              </a:rPr>
              <a:t>aux déchets de </a:t>
            </a:r>
            <a:r>
              <a:rPr lang="fr-FR" dirty="0" smtClean="0">
                <a:sym typeface="Wingdings" pitchFamily="2" charset="2"/>
              </a:rPr>
              <a:t>…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 200 </a:t>
            </a:r>
            <a:r>
              <a:rPr lang="fr-FR" dirty="0">
                <a:sym typeface="Wingdings" pitchFamily="2" charset="2"/>
              </a:rPr>
              <a:t>habitants   </a:t>
            </a:r>
            <a:r>
              <a:rPr lang="fr-FR" dirty="0" smtClean="0">
                <a:sym typeface="Wingdings" pitchFamily="2" charset="2"/>
              </a:rPr>
              <a:t>      1 VL</a:t>
            </a:r>
          </a:p>
          <a:p>
            <a:pPr lvl="1">
              <a:buClr>
                <a:srgbClr val="99CCCC"/>
              </a:buClr>
              <a:buNone/>
            </a:pPr>
            <a:r>
              <a:rPr lang="fr-FR" dirty="0">
                <a:sym typeface="Wingdings" pitchFamily="2" charset="2"/>
              </a:rPr>
              <a:t>	</a:t>
            </a:r>
            <a:r>
              <a:rPr lang="fr-FR" dirty="0" smtClean="0">
                <a:sym typeface="Wingdings" pitchFamily="2" charset="2"/>
              </a:rPr>
              <a:t>			        7 </a:t>
            </a:r>
            <a:r>
              <a:rPr lang="fr-FR" dirty="0">
                <a:sym typeface="Wingdings" pitchFamily="2" charset="2"/>
              </a:rPr>
              <a:t>0</a:t>
            </a:r>
            <a:r>
              <a:rPr lang="fr-FR" dirty="0" smtClean="0">
                <a:sym typeface="Wingdings" pitchFamily="2" charset="2"/>
              </a:rPr>
              <a:t>00 </a:t>
            </a:r>
            <a:r>
              <a:rPr lang="fr-FR" dirty="0">
                <a:sym typeface="Wingdings" pitchFamily="2" charset="2"/>
              </a:rPr>
              <a:t>habitants      </a:t>
            </a:r>
            <a:r>
              <a:rPr lang="fr-FR" dirty="0" smtClean="0">
                <a:sym typeface="Wingdings" pitchFamily="2" charset="2"/>
              </a:rPr>
              <a:t> 1 bus</a:t>
            </a:r>
            <a:endParaRPr lang="fr-FR" dirty="0">
              <a:sym typeface="Wingdings" pitchFamily="2" charset="2"/>
            </a:endParaRPr>
          </a:p>
          <a:p>
            <a:pPr marL="800100" lvl="1">
              <a:buClr>
                <a:srgbClr val="99CCCC"/>
              </a:buClr>
              <a:buNone/>
            </a:pPr>
            <a:r>
              <a:rPr lang="fr-FR" dirty="0" smtClean="0">
                <a:sym typeface="Wingdings" pitchFamily="2" charset="2"/>
              </a:rPr>
              <a:t>				</a:t>
            </a:r>
            <a:r>
              <a:rPr lang="fr-FR" smtClean="0">
                <a:sym typeface="Wingdings" pitchFamily="2" charset="2"/>
              </a:rPr>
              <a:t>        4 </a:t>
            </a:r>
            <a:r>
              <a:rPr lang="fr-FR" dirty="0">
                <a:sym typeface="Wingdings" pitchFamily="2" charset="2"/>
              </a:rPr>
              <a:t>000 habitants       1 </a:t>
            </a:r>
            <a:r>
              <a:rPr lang="fr-FR" dirty="0" smtClean="0">
                <a:sym typeface="Wingdings" pitchFamily="2" charset="2"/>
              </a:rPr>
              <a:t>BOM</a:t>
            </a:r>
            <a:endParaRPr lang="fr-FR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683568" y="4005064"/>
            <a:ext cx="6552728" cy="1584176"/>
          </a:xfrm>
          <a:prstGeom prst="rect">
            <a:avLst/>
          </a:prstGeom>
          <a:noFill/>
          <a:ln w="9525" cap="flat" cmpd="sng" algn="ctr">
            <a:solidFill>
              <a:srgbClr val="7CBF33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99596079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 d’emplois locaux liés au bioGNV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 smtClean="0"/>
              <a:t>Valorisation du biogaz en biométhane carburant :</a:t>
            </a:r>
          </a:p>
          <a:p>
            <a:pPr lvl="1"/>
            <a:r>
              <a:rPr lang="fr-FR" dirty="0" smtClean="0"/>
              <a:t>Emplois liés à la conception et construction de la station de distribution</a:t>
            </a:r>
          </a:p>
          <a:p>
            <a:pPr lvl="2"/>
            <a:r>
              <a:rPr lang="fr-FR" dirty="0" smtClean="0"/>
              <a:t>Bureaux d’études, maîtres d’œuvre et assistants à maîtrise d’ouvrage </a:t>
            </a:r>
          </a:p>
          <a:p>
            <a:pPr lvl="2"/>
            <a:r>
              <a:rPr lang="fr-FR" dirty="0" smtClean="0"/>
              <a:t>Transporteurs, grutiers </a:t>
            </a:r>
          </a:p>
          <a:p>
            <a:pPr lvl="2"/>
            <a:r>
              <a:rPr lang="fr-FR" dirty="0" smtClean="0"/>
              <a:t>Entreprises de voirie et de génie civil</a:t>
            </a:r>
          </a:p>
          <a:p>
            <a:pPr lvl="2"/>
            <a:r>
              <a:rPr lang="fr-FR" dirty="0" smtClean="0"/>
              <a:t>Artisans : maçons, électriciens, soudeurs, mécaniciens </a:t>
            </a:r>
          </a:p>
          <a:p>
            <a:pPr lvl="2"/>
            <a:r>
              <a:rPr lang="fr-FR" dirty="0" smtClean="0"/>
              <a:t>Chaudronniers : fabrication des stockages constitués de bouteilles d’acier </a:t>
            </a:r>
          </a:p>
          <a:p>
            <a:pPr lvl="2"/>
            <a:r>
              <a:rPr lang="fr-FR" dirty="0" smtClean="0"/>
              <a:t>Constructeurs de matériels pour la fabrication des compresseurs, etc…</a:t>
            </a:r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Emplois liés à l’exploitation et la maintenance des stations de distribution</a:t>
            </a:r>
          </a:p>
          <a:p>
            <a:pPr lvl="2"/>
            <a:r>
              <a:rPr lang="fr-FR" dirty="0" smtClean="0"/>
              <a:t>Entreprises d’exploitation maintenance</a:t>
            </a:r>
          </a:p>
          <a:p>
            <a:pPr lvl="2"/>
            <a:r>
              <a:rPr lang="fr-FR" dirty="0" smtClean="0"/>
              <a:t>Bureaux de contrôles réglementaires</a:t>
            </a:r>
          </a:p>
          <a:p>
            <a:pPr lvl="2"/>
            <a:r>
              <a:rPr lang="fr-FR" dirty="0" smtClean="0"/>
              <a:t>Facturation du carburant </a:t>
            </a:r>
          </a:p>
          <a:p>
            <a:pPr lvl="2"/>
            <a:endParaRPr lang="fr-FR" dirty="0" smtClean="0"/>
          </a:p>
          <a:p>
            <a:pPr lvl="0"/>
            <a:r>
              <a:rPr lang="fr-FR" b="1" dirty="0" smtClean="0"/>
              <a:t>Création d’emplois non </a:t>
            </a:r>
            <a:r>
              <a:rPr lang="fr-FR" b="1" dirty="0" err="1" smtClean="0"/>
              <a:t>délocalisables</a:t>
            </a:r>
            <a:r>
              <a:rPr lang="fr-FR" b="1" dirty="0" smtClean="0"/>
              <a:t> : </a:t>
            </a:r>
            <a:r>
              <a:rPr lang="fr-FR" dirty="0" smtClean="0"/>
              <a:t>  </a:t>
            </a:r>
          </a:p>
          <a:p>
            <a:pPr lvl="1"/>
            <a:r>
              <a:rPr lang="fr-FR" dirty="0" smtClean="0"/>
              <a:t>de 250 à 1500 hommes-ans*  selon les objectifs 2020</a:t>
            </a:r>
          </a:p>
          <a:p>
            <a:pPr lvl="1"/>
            <a:endParaRPr lang="fr-FR" dirty="0" smtClean="0"/>
          </a:p>
          <a:p>
            <a:pPr marL="0" lvl="0" indent="0">
              <a:buClr>
                <a:srgbClr val="006666"/>
              </a:buClr>
              <a:buNone/>
            </a:pPr>
            <a:r>
              <a:rPr lang="fr-FR" sz="1500" i="1" dirty="0" smtClean="0"/>
              <a:t>*Emploi à temps plein durant 1 an. Estimations pour 2020 , prend en compte l’emploi lié aux stations de distribution, ne tient pas compte des constructeurs de matériels (compresseurs</a:t>
            </a:r>
            <a:r>
              <a:rPr lang="fr-FR" sz="1500" i="1" dirty="0"/>
              <a:t>, chaudronniers etc</a:t>
            </a:r>
            <a:r>
              <a:rPr lang="fr-FR" sz="1500" i="1" dirty="0" smtClean="0"/>
              <a:t>.)</a:t>
            </a:r>
            <a:r>
              <a:rPr lang="fr-FR" sz="1500" i="1" dirty="0"/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839987" y="6579856"/>
            <a:ext cx="42931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srgbClr val="000000"/>
                </a:solidFill>
              </a:rPr>
              <a:t>Source: Emplois dans la filière biogaz, </a:t>
            </a:r>
            <a:r>
              <a:rPr lang="fr-FR" sz="1000" dirty="0">
                <a:solidFill>
                  <a:srgbClr val="000000"/>
                </a:solidFill>
              </a:rPr>
              <a:t>é</a:t>
            </a:r>
            <a:r>
              <a:rPr lang="fr-FR" sz="1000" dirty="0" smtClean="0">
                <a:solidFill>
                  <a:srgbClr val="000000"/>
                </a:solidFill>
              </a:rPr>
              <a:t>tude 2011, Club Biogaz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93928829"/>
      </p:ext>
    </p:extLst>
  </p:cSld>
  <p:clrMapOvr>
    <a:masterClrMapping/>
  </p:clrMapOvr>
  <p:transition advTm="229546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7"/>
</p:tagLst>
</file>

<file path=ppt/theme/theme1.xml><?xml version="1.0" encoding="utf-8"?>
<a:theme xmlns:a="http://schemas.openxmlformats.org/drawingml/2006/main" name="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ASQUE ATE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10191</TotalTime>
  <Words>1207</Words>
  <Application>Microsoft Office PowerPoint</Application>
  <PresentationFormat>Affichage à l'écran (4:3)</PresentationFormat>
  <Paragraphs>290</Paragraphs>
  <Slides>17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MASQUE ATEE</vt:lpstr>
      <vt:lpstr>1_MASQUE ATEE</vt:lpstr>
      <vt:lpstr>2_MASQUE ATEE</vt:lpstr>
      <vt:lpstr>Biogaz et biométhane carburant en France</vt:lpstr>
      <vt:lpstr>Le bioGNV: un carburant renouvelable issu de nos déchets</vt:lpstr>
      <vt:lpstr>Présentation du bioGNV</vt:lpstr>
      <vt:lpstr>Principe de la méthanisation</vt:lpstr>
      <vt:lpstr>Un carburant local pour l’autonomie énergétique des collectivités</vt:lpstr>
      <vt:lpstr>GNV, bioGNV : des origines différentes mais une molécule identique !</vt:lpstr>
      <vt:lpstr>Biométhane: un cycle d’énergie locale  </vt:lpstr>
      <vt:lpstr>Faire rouler sa ville au bioGNV !</vt:lpstr>
      <vt:lpstr>Création d’emplois locaux liés au bioGNV </vt:lpstr>
      <vt:lpstr>Les atouts du bioGNV</vt:lpstr>
      <vt:lpstr>Une solution de santé publique </vt:lpstr>
      <vt:lpstr>Monter son projet de station GNV</vt:lpstr>
      <vt:lpstr>Quels équipements nécessaires pour une station ?</vt:lpstr>
      <vt:lpstr>Exemples de stations de remplissage</vt:lpstr>
      <vt:lpstr>Une large gamme de stations</vt:lpstr>
      <vt:lpstr>Modèles de véhicules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bioGNV pour élus</dc:title>
  <dc:creator>Manon</dc:creator>
  <cp:lastModifiedBy>Club Biogaz</cp:lastModifiedBy>
  <cp:revision>553</cp:revision>
  <dcterms:created xsi:type="dcterms:W3CDTF">2012-09-04T08:30:50Z</dcterms:created>
  <dcterms:modified xsi:type="dcterms:W3CDTF">2013-04-09T09:29:12Z</dcterms:modified>
</cp:coreProperties>
</file>